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 id="265"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523075-D302-40C8-90D6-5CF08990364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23075-D302-40C8-90D6-5CF08990364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23075-D302-40C8-90D6-5CF08990364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67586"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7587" name="Rectangle 1027"/>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67588" name="Rectangle 1028"/>
          <p:cNvSpPr>
            <a:spLocks noGrp="1" noChangeArrowheads="1"/>
          </p:cNvSpPr>
          <p:nvPr>
            <p:ph type="ftr" sz="quarter" idx="3"/>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23075-D302-40C8-90D6-5CF08990364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523075-D302-40C8-90D6-5CF089903648}"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523075-D302-40C8-90D6-5CF089903648}"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523075-D302-40C8-90D6-5CF089903648}" type="datetimeFigureOut">
              <a:rPr lang="en-US" smtClean="0"/>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523075-D302-40C8-90D6-5CF089903648}" type="datetimeFigureOut">
              <a:rPr lang="en-US" smtClean="0"/>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23075-D302-40C8-90D6-5CF089903648}" type="datetimeFigureOut">
              <a:rPr lang="en-US" smtClean="0"/>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23075-D302-40C8-90D6-5CF089903648}"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23075-D302-40C8-90D6-5CF089903648}"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6DC24-4E66-4A91-88D0-559C6A3194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23075-D302-40C8-90D6-5CF089903648}" type="datetimeFigureOut">
              <a:rPr lang="en-US" smtClean="0"/>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6DC24-4E66-4A91-88D0-559C6A319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Insignificant</a:t>
            </a:r>
            <a:endParaRPr lang="en-US" dirty="0"/>
          </a:p>
        </p:txBody>
      </p:sp>
      <p:sp>
        <p:nvSpPr>
          <p:cNvPr id="3" name="Subtitle 2"/>
          <p:cNvSpPr>
            <a:spLocks noGrp="1"/>
          </p:cNvSpPr>
          <p:nvPr>
            <p:ph type="subTitle" idx="1"/>
          </p:nvPr>
        </p:nvSpPr>
        <p:spPr>
          <a:xfrm>
            <a:off x="990600" y="1752600"/>
            <a:ext cx="7086600" cy="4800600"/>
          </a:xfrm>
        </p:spPr>
        <p:txBody>
          <a:bodyPr>
            <a:normAutofit fontScale="92500" lnSpcReduction="10000"/>
          </a:bodyPr>
          <a:lstStyle/>
          <a:p>
            <a:r>
              <a:rPr lang="en-US" dirty="0" smtClean="0">
                <a:solidFill>
                  <a:schemeClr val="tx1"/>
                </a:solidFill>
              </a:rPr>
              <a:t>“Treatment of non-musculoskeletal conditions represents an economically insignificant  part of chiropractic practice – indeed, practice in these areas by chiropractors </a:t>
            </a:r>
            <a:r>
              <a:rPr lang="en-US" b="1" dirty="0" smtClean="0">
                <a:solidFill>
                  <a:schemeClr val="tx1"/>
                </a:solidFill>
              </a:rPr>
              <a:t>has delayed their general acceptance by the medical profession and the public.”</a:t>
            </a:r>
          </a:p>
          <a:p>
            <a:r>
              <a:rPr lang="en-US" dirty="0" smtClean="0">
                <a:solidFill>
                  <a:schemeClr val="tx1"/>
                </a:solidFill>
              </a:rPr>
              <a:t>__________________________________</a:t>
            </a:r>
          </a:p>
          <a:p>
            <a:r>
              <a:rPr lang="en-US" sz="2400" dirty="0" smtClean="0">
                <a:solidFill>
                  <a:schemeClr val="tx1"/>
                </a:solidFill>
              </a:rPr>
              <a:t>David Chapman-Smith</a:t>
            </a:r>
          </a:p>
          <a:p>
            <a:r>
              <a:rPr lang="en-US" sz="2400" dirty="0" smtClean="0">
                <a:solidFill>
                  <a:schemeClr val="tx1"/>
                </a:solidFill>
              </a:rPr>
              <a:t>Secretary General – World Federation of Chiropractic</a:t>
            </a:r>
          </a:p>
          <a:p>
            <a:r>
              <a:rPr lang="en-US" sz="2400" dirty="0" smtClean="0">
                <a:solidFill>
                  <a:schemeClr val="tx1"/>
                </a:solidFill>
              </a:rPr>
              <a:t>In:  </a:t>
            </a:r>
            <a:r>
              <a:rPr lang="en-US" sz="2400" i="1" dirty="0" smtClean="0">
                <a:solidFill>
                  <a:schemeClr val="tx1"/>
                </a:solidFill>
              </a:rPr>
              <a:t>The Chiropractic Profession</a:t>
            </a:r>
            <a:r>
              <a:rPr lang="en-US" sz="2400" dirty="0" smtClean="0">
                <a:solidFill>
                  <a:schemeClr val="tx1"/>
                </a:solidFill>
              </a:rPr>
              <a:t>. Published by NCMIC</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143000"/>
          </a:xfrm>
        </p:spPr>
        <p:txBody>
          <a:bodyPr>
            <a:normAutofit fontScale="90000"/>
          </a:bodyPr>
          <a:lstStyle/>
          <a:p>
            <a:r>
              <a:rPr lang="en-US" dirty="0" smtClean="0"/>
              <a:t>Then He Attacks Subluxation Guidelines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590800" y="1447800"/>
            <a:ext cx="4013200" cy="3962400"/>
          </a:xfrm>
          <a:prstGeom prst="rect">
            <a:avLst/>
          </a:prstGeom>
          <a:noFill/>
          <a:ln w="9525">
            <a:noFill/>
            <a:miter lim="800000"/>
            <a:headEnd/>
            <a:tailEnd/>
          </a:ln>
        </p:spPr>
      </p:pic>
      <p:sp>
        <p:nvSpPr>
          <p:cNvPr id="5" name="TextBox 4"/>
          <p:cNvSpPr txBox="1"/>
          <p:nvPr/>
        </p:nvSpPr>
        <p:spPr>
          <a:xfrm>
            <a:off x="1143000" y="5380672"/>
            <a:ext cx="7315200" cy="1477328"/>
          </a:xfrm>
          <a:prstGeom prst="rect">
            <a:avLst/>
          </a:prstGeom>
          <a:noFill/>
        </p:spPr>
        <p:txBody>
          <a:bodyPr wrap="square" rtlCol="0">
            <a:spAutoFit/>
          </a:bodyPr>
          <a:lstStyle/>
          <a:p>
            <a:pPr algn="ctr"/>
            <a:r>
              <a:rPr lang="en-US" dirty="0" smtClean="0"/>
              <a:t>___________________________________________</a:t>
            </a:r>
          </a:p>
          <a:p>
            <a:pPr algn="ctr">
              <a:buNone/>
            </a:pPr>
            <a:r>
              <a:rPr lang="en-US" dirty="0" smtClean="0">
                <a:solidFill>
                  <a:schemeClr val="tx1"/>
                </a:solidFill>
              </a:rPr>
              <a:t>David Chapman-Smith</a:t>
            </a:r>
          </a:p>
          <a:p>
            <a:pPr algn="ctr">
              <a:buNone/>
            </a:pPr>
            <a:r>
              <a:rPr lang="en-US" dirty="0" smtClean="0">
                <a:solidFill>
                  <a:schemeClr val="tx1"/>
                </a:solidFill>
              </a:rPr>
              <a:t>Secretary General – World Federation of Chiropractic</a:t>
            </a:r>
          </a:p>
          <a:p>
            <a:pPr algn="ctr">
              <a:buNone/>
            </a:pPr>
            <a:r>
              <a:rPr lang="en-US" dirty="0" smtClean="0">
                <a:solidFill>
                  <a:schemeClr val="tx1"/>
                </a:solidFill>
              </a:rPr>
              <a:t>In:  </a:t>
            </a:r>
            <a:r>
              <a:rPr lang="en-US" i="1" dirty="0" smtClean="0">
                <a:solidFill>
                  <a:schemeClr val="tx1"/>
                </a:solidFill>
              </a:rPr>
              <a:t>The Chiropractic Profession</a:t>
            </a:r>
            <a:r>
              <a:rPr lang="en-US" dirty="0" smtClean="0">
                <a:solidFill>
                  <a:schemeClr val="tx1"/>
                </a:solidFill>
              </a:rPr>
              <a:t>. Published by NCMIC</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2286000"/>
            <a:ext cx="3276600" cy="1143000"/>
          </a:xfrm>
        </p:spPr>
        <p:txBody>
          <a:bodyPr>
            <a:noAutofit/>
          </a:bodyPr>
          <a:lstStyle/>
          <a:p>
            <a:r>
              <a:rPr lang="en-US" sz="2400" dirty="0" smtClean="0"/>
              <a:t>Chapman -Smith was also an author of these, which is a carbon copy of Mercy – even had the same typos. </a:t>
            </a:r>
            <a:endParaRPr lang="en-US" sz="2400" dirty="0"/>
          </a:p>
        </p:txBody>
      </p:sp>
      <p:pic>
        <p:nvPicPr>
          <p:cNvPr id="3" name="Picture 4"/>
          <p:cNvPicPr>
            <a:picLocks noChangeAspect="1" noChangeArrowheads="1"/>
          </p:cNvPicPr>
          <p:nvPr/>
        </p:nvPicPr>
        <p:blipFill>
          <a:blip r:embed="rId2" cstate="print"/>
          <a:srcRect/>
          <a:stretch>
            <a:fillRect/>
          </a:stretch>
        </p:blipFill>
        <p:spPr bwMode="auto">
          <a:xfrm>
            <a:off x="0" y="0"/>
            <a:ext cx="5451475" cy="6858000"/>
          </a:xfrm>
          <a:prstGeom prst="rect">
            <a:avLst/>
          </a:prstGeom>
          <a:noFill/>
          <a:ln w="12700" cap="sq">
            <a:noFill/>
            <a:miter lim="800000"/>
            <a:headEnd type="none" w="sm" len="sm"/>
            <a:tailEnd type="none" w="sm" len="sm"/>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Subluxation not Structural</a:t>
            </a:r>
            <a:endParaRPr lang="en-US" dirty="0"/>
          </a:p>
        </p:txBody>
      </p:sp>
      <p:pic>
        <p:nvPicPr>
          <p:cNvPr id="5" name="Content Placeholder 4" descr="wfc_subluxation_xray2.jpg"/>
          <p:cNvPicPr>
            <a:picLocks noGrp="1" noChangeAspect="1"/>
          </p:cNvPicPr>
          <p:nvPr>
            <p:ph idx="1"/>
          </p:nvPr>
        </p:nvPicPr>
        <p:blipFill>
          <a:blip r:embed="rId2" cstate="print"/>
          <a:stretch>
            <a:fillRect/>
          </a:stretch>
        </p:blipFill>
        <p:spPr>
          <a:xfrm>
            <a:off x="990600" y="1219200"/>
            <a:ext cx="7172887" cy="4215235"/>
          </a:xfrm>
        </p:spPr>
      </p:pic>
      <p:sp>
        <p:nvSpPr>
          <p:cNvPr id="6" name="TextBox 5"/>
          <p:cNvSpPr txBox="1"/>
          <p:nvPr/>
        </p:nvSpPr>
        <p:spPr>
          <a:xfrm>
            <a:off x="1371600" y="5410200"/>
            <a:ext cx="7086600" cy="1200329"/>
          </a:xfrm>
          <a:prstGeom prst="rect">
            <a:avLst/>
          </a:prstGeom>
          <a:noFill/>
        </p:spPr>
        <p:txBody>
          <a:bodyPr wrap="square" rtlCol="0">
            <a:spAutoFit/>
          </a:bodyPr>
          <a:lstStyle/>
          <a:p>
            <a:pPr algn="ctr"/>
            <a:r>
              <a:rPr lang="en-US" dirty="0" smtClean="0">
                <a:solidFill>
                  <a:schemeClr val="tx1"/>
                </a:solidFill>
              </a:rPr>
              <a:t>__________________________________</a:t>
            </a:r>
          </a:p>
          <a:p>
            <a:pPr algn="ctr"/>
            <a:r>
              <a:rPr lang="en-US" dirty="0" smtClean="0">
                <a:solidFill>
                  <a:schemeClr val="tx1"/>
                </a:solidFill>
              </a:rPr>
              <a:t>David Chapman-Smith</a:t>
            </a:r>
          </a:p>
          <a:p>
            <a:pPr algn="ctr"/>
            <a:r>
              <a:rPr lang="en-US" dirty="0" smtClean="0">
                <a:solidFill>
                  <a:schemeClr val="tx1"/>
                </a:solidFill>
              </a:rPr>
              <a:t>Secretary General – World Federation of Chiropractic</a:t>
            </a:r>
          </a:p>
          <a:p>
            <a:pPr algn="ctr"/>
            <a:r>
              <a:rPr lang="en-US" dirty="0" smtClean="0">
                <a:solidFill>
                  <a:schemeClr val="tx1"/>
                </a:solidFill>
              </a:rPr>
              <a:t>In:  </a:t>
            </a:r>
            <a:r>
              <a:rPr lang="en-US" i="1" dirty="0" smtClean="0">
                <a:solidFill>
                  <a:schemeClr val="tx1"/>
                </a:solidFill>
              </a:rPr>
              <a:t>The Chiropractic Profession</a:t>
            </a:r>
            <a:r>
              <a:rPr lang="en-US" dirty="0" smtClean="0">
                <a:solidFill>
                  <a:schemeClr val="tx1"/>
                </a:solidFill>
              </a:rPr>
              <a:t>. Published by NCMIC</a:t>
            </a:r>
            <a:endParaRPr 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a:xfrm>
            <a:off x="762000" y="457200"/>
            <a:ext cx="7772400" cy="1143000"/>
          </a:xfrm>
        </p:spPr>
        <p:txBody>
          <a:bodyPr/>
          <a:lstStyle/>
          <a:p>
            <a:r>
              <a:rPr lang="en-US"/>
              <a:t>Subluxation Not Unique</a:t>
            </a:r>
          </a:p>
        </p:txBody>
      </p:sp>
      <p:sp>
        <p:nvSpPr>
          <p:cNvPr id="291843" name="Rectangle 3"/>
          <p:cNvSpPr>
            <a:spLocks noChangeArrowheads="1"/>
          </p:cNvSpPr>
          <p:nvPr>
            <p:ph type="subTitle" idx="4294967295"/>
          </p:nvPr>
        </p:nvSpPr>
        <p:spPr bwMode="auto">
          <a:xfrm>
            <a:off x="685800" y="2362200"/>
            <a:ext cx="8001000" cy="3200400"/>
          </a:xfrm>
          <a:prstGeom prst="rect">
            <a:avLst/>
          </a:prstGeom>
          <a:noFill/>
          <a:ln>
            <a:solidFill>
              <a:srgbClr val="000000"/>
            </a:solidFill>
            <a:miter lim="800000"/>
            <a:headEnd/>
            <a:tailEnd/>
          </a:ln>
        </p:spPr>
        <p:txBody>
          <a:bodyPr>
            <a:normAutofit fontScale="92500" lnSpcReduction="10000"/>
          </a:bodyPr>
          <a:lstStyle/>
          <a:p>
            <a:pPr marL="0" indent="0" algn="ctr">
              <a:buFontTx/>
              <a:buNone/>
            </a:pPr>
            <a:r>
              <a:rPr lang="en-US" dirty="0"/>
              <a:t>“The concept is not unique to chiropractic. Its equivalents are the osteopathic lesion and the segmental blockage of the European manual medicine school.”</a:t>
            </a:r>
          </a:p>
          <a:p>
            <a:pPr marL="0" indent="0" algn="ctr">
              <a:buFontTx/>
              <a:buNone/>
            </a:pPr>
            <a:r>
              <a:rPr lang="en-US" dirty="0"/>
              <a:t>________________________________</a:t>
            </a:r>
          </a:p>
          <a:p>
            <a:pPr algn="ctr">
              <a:buNone/>
            </a:pPr>
            <a:r>
              <a:rPr lang="en-US" sz="2000" dirty="0" smtClean="0">
                <a:solidFill>
                  <a:schemeClr val="tx1"/>
                </a:solidFill>
              </a:rPr>
              <a:t>David Chapman-Smith</a:t>
            </a:r>
          </a:p>
          <a:p>
            <a:pPr algn="ctr">
              <a:buNone/>
            </a:pPr>
            <a:r>
              <a:rPr lang="en-US" sz="2000" dirty="0" smtClean="0">
                <a:solidFill>
                  <a:schemeClr val="tx1"/>
                </a:solidFill>
              </a:rPr>
              <a:t>Secretary General – World Federation of Chiropractic</a:t>
            </a:r>
          </a:p>
          <a:p>
            <a:pPr algn="ctr">
              <a:buNone/>
            </a:pPr>
            <a:r>
              <a:rPr lang="en-US" sz="2000" dirty="0" smtClean="0">
                <a:solidFill>
                  <a:schemeClr val="tx1"/>
                </a:solidFill>
              </a:rPr>
              <a:t>In:  </a:t>
            </a:r>
            <a:r>
              <a:rPr lang="en-US" sz="2000" i="1" dirty="0" smtClean="0">
                <a:solidFill>
                  <a:schemeClr val="tx1"/>
                </a:solidFill>
              </a:rPr>
              <a:t>The Chiropractic Profession</a:t>
            </a:r>
            <a:r>
              <a:rPr lang="en-US" sz="2000" dirty="0" smtClean="0">
                <a:solidFill>
                  <a:schemeClr val="tx1"/>
                </a:solidFill>
              </a:rPr>
              <a:t>. Published by NCMIC</a:t>
            </a:r>
            <a:endParaRPr lang="en-US" sz="2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143000"/>
          </a:xfrm>
        </p:spPr>
        <p:txBody>
          <a:bodyPr/>
          <a:lstStyle/>
          <a:p>
            <a:r>
              <a:rPr lang="en-US" dirty="0" smtClean="0"/>
              <a:t>Protect the Public – From What?</a:t>
            </a:r>
            <a:endParaRPr lang="en-US" dirty="0"/>
          </a:p>
        </p:txBody>
      </p:sp>
      <p:pic>
        <p:nvPicPr>
          <p:cNvPr id="3" name="Picture 4"/>
          <p:cNvPicPr>
            <a:picLocks noChangeAspect="1" noChangeArrowheads="1"/>
          </p:cNvPicPr>
          <p:nvPr/>
        </p:nvPicPr>
        <p:blipFill>
          <a:blip r:embed="rId2" cstate="print"/>
          <a:srcRect/>
          <a:stretch>
            <a:fillRect/>
          </a:stretch>
        </p:blipFill>
        <p:spPr bwMode="auto">
          <a:xfrm>
            <a:off x="304800" y="1828800"/>
            <a:ext cx="8839200" cy="455771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838200" y="304800"/>
            <a:ext cx="7772400" cy="1143000"/>
          </a:xfrm>
        </p:spPr>
        <p:txBody>
          <a:bodyPr/>
          <a:lstStyle/>
          <a:p>
            <a:r>
              <a:rPr lang="en-US"/>
              <a:t>Horror Stories</a:t>
            </a:r>
          </a:p>
        </p:txBody>
      </p:sp>
      <p:sp>
        <p:nvSpPr>
          <p:cNvPr id="289795" name="Rectangle 3"/>
          <p:cNvSpPr>
            <a:spLocks noChangeArrowheads="1"/>
          </p:cNvSpPr>
          <p:nvPr>
            <p:ph type="subTitle" idx="4294967295"/>
          </p:nvPr>
        </p:nvSpPr>
        <p:spPr bwMode="auto">
          <a:xfrm>
            <a:off x="533400" y="1447800"/>
            <a:ext cx="8153400" cy="4876800"/>
          </a:xfrm>
          <a:prstGeom prst="rect">
            <a:avLst/>
          </a:prstGeom>
          <a:noFill/>
          <a:ln>
            <a:solidFill>
              <a:srgbClr val="000000"/>
            </a:solidFill>
            <a:miter lim="800000"/>
            <a:headEnd/>
            <a:tailEnd/>
          </a:ln>
        </p:spPr>
        <p:txBody>
          <a:bodyPr/>
          <a:lstStyle/>
          <a:p>
            <a:pPr marL="0" indent="0" algn="ctr">
              <a:buFontTx/>
              <a:buNone/>
            </a:pPr>
            <a:r>
              <a:rPr lang="en-US" sz="2000" dirty="0"/>
              <a:t>“What is an appropriate number and frequency of treatments for a patient with acute, uncomplicated low back pain, another with chronic headaches and a third wanting preventive care?</a:t>
            </a:r>
          </a:p>
          <a:p>
            <a:pPr marL="0" indent="0" algn="ctr">
              <a:buFontTx/>
              <a:buNone/>
            </a:pPr>
            <a:endParaRPr lang="en-US" sz="2000" dirty="0"/>
          </a:p>
          <a:p>
            <a:pPr marL="0" indent="0" algn="ctr">
              <a:buFontTx/>
              <a:buNone/>
            </a:pPr>
            <a:r>
              <a:rPr lang="en-US" sz="2000" dirty="0"/>
              <a:t>At one end of the scale there are horror stories of patients consulting a chiropractor who says that 100 treatments will be necessary to solve the complex problems of their spines, and that they can open up lump sum trust accounts at the office to cover payment</a:t>
            </a:r>
            <a:r>
              <a:rPr lang="en-US" sz="2000" b="1" dirty="0"/>
              <a:t>. If this happens, refuse treatment, warn your friends and then call the state regulatory board.”</a:t>
            </a:r>
          </a:p>
          <a:p>
            <a:pPr marL="0" indent="0" algn="ctr">
              <a:buFontTx/>
              <a:buNone/>
            </a:pPr>
            <a:r>
              <a:rPr lang="en-US" sz="2000" dirty="0"/>
              <a:t>____________________________</a:t>
            </a:r>
          </a:p>
          <a:p>
            <a:pPr algn="ctr">
              <a:buNone/>
            </a:pPr>
            <a:r>
              <a:rPr lang="en-US" sz="2000" dirty="0" smtClean="0">
                <a:solidFill>
                  <a:schemeClr val="tx1"/>
                </a:solidFill>
              </a:rPr>
              <a:t>David Chapman-Smith</a:t>
            </a:r>
          </a:p>
          <a:p>
            <a:pPr algn="ctr">
              <a:buNone/>
            </a:pPr>
            <a:r>
              <a:rPr lang="en-US" sz="2000" dirty="0" smtClean="0">
                <a:solidFill>
                  <a:schemeClr val="tx1"/>
                </a:solidFill>
              </a:rPr>
              <a:t>Secretary General – World Federation of Chiropractic</a:t>
            </a:r>
          </a:p>
          <a:p>
            <a:pPr algn="ctr">
              <a:buNone/>
            </a:pPr>
            <a:r>
              <a:rPr lang="en-US" sz="2000" dirty="0" smtClean="0">
                <a:solidFill>
                  <a:schemeClr val="tx1"/>
                </a:solidFill>
              </a:rPr>
              <a:t>In:  </a:t>
            </a:r>
            <a:r>
              <a:rPr lang="en-US" sz="2000" i="1" dirty="0" smtClean="0">
                <a:solidFill>
                  <a:schemeClr val="tx1"/>
                </a:solidFill>
              </a:rPr>
              <a:t>The Chiropractic Profession</a:t>
            </a:r>
            <a:r>
              <a:rPr lang="en-US" sz="2000" dirty="0" smtClean="0">
                <a:solidFill>
                  <a:schemeClr val="tx1"/>
                </a:solidFill>
              </a:rPr>
              <a:t>. Published by NCMIC</a:t>
            </a:r>
            <a:endParaRPr lang="en-US" sz="20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ctrTitle"/>
          </p:nvPr>
        </p:nvSpPr>
        <p:spPr>
          <a:xfrm>
            <a:off x="685800" y="228600"/>
            <a:ext cx="7772400" cy="838200"/>
          </a:xfrm>
        </p:spPr>
        <p:txBody>
          <a:bodyPr/>
          <a:lstStyle/>
          <a:p>
            <a:r>
              <a:rPr lang="en-US"/>
              <a:t>Little Public Support</a:t>
            </a:r>
          </a:p>
        </p:txBody>
      </p:sp>
      <p:sp>
        <p:nvSpPr>
          <p:cNvPr id="292867" name="Rectangle 3"/>
          <p:cNvSpPr>
            <a:spLocks noChangeArrowheads="1"/>
          </p:cNvSpPr>
          <p:nvPr>
            <p:ph type="subTitle" idx="4294967295"/>
          </p:nvPr>
        </p:nvSpPr>
        <p:spPr bwMode="auto">
          <a:xfrm>
            <a:off x="381000" y="1447800"/>
            <a:ext cx="8382000" cy="4648200"/>
          </a:xfrm>
          <a:prstGeom prst="rect">
            <a:avLst/>
          </a:prstGeom>
          <a:noFill/>
          <a:ln>
            <a:solidFill>
              <a:srgbClr val="000000"/>
            </a:solidFill>
            <a:miter lim="800000"/>
            <a:headEnd/>
            <a:tailEnd/>
          </a:ln>
        </p:spPr>
        <p:txBody>
          <a:bodyPr/>
          <a:lstStyle/>
          <a:p>
            <a:pPr marL="0" indent="0" algn="ctr">
              <a:buFontTx/>
              <a:buNone/>
            </a:pPr>
            <a:r>
              <a:rPr lang="en-CA" sz="4400" b="1" dirty="0">
                <a:latin typeface="Times" pitchFamily="18" charset="0"/>
              </a:rPr>
              <a:t>Currently there is limited public support for the idea that chiropractic care improves overall health</a:t>
            </a:r>
          </a:p>
          <a:p>
            <a:pPr marL="0" indent="0" algn="ctr">
              <a:buFontTx/>
              <a:buNone/>
            </a:pPr>
            <a:endParaRPr lang="en-CA" sz="2400" b="1" dirty="0">
              <a:latin typeface="Times" pitchFamily="18" charset="0"/>
            </a:endParaRPr>
          </a:p>
          <a:p>
            <a:pPr marL="457200" lvl="1" indent="0" algn="ctr">
              <a:buFontTx/>
              <a:buNone/>
            </a:pPr>
            <a:r>
              <a:rPr lang="en-CA" dirty="0" smtClean="0">
                <a:latin typeface="Times" pitchFamily="18" charset="0"/>
              </a:rPr>
              <a:t>________________________________________</a:t>
            </a:r>
            <a:endParaRPr lang="en-CA" dirty="0">
              <a:latin typeface="Times" pitchFamily="18" charset="0"/>
            </a:endParaRPr>
          </a:p>
          <a:p>
            <a:pPr marL="457200" lvl="1" indent="0" algn="ctr">
              <a:buFontTx/>
              <a:buNone/>
            </a:pPr>
            <a:r>
              <a:rPr lang="en-US" sz="1800" b="1" dirty="0"/>
              <a:t>World Federation of Chiropractic - Identity Consultation </a:t>
            </a:r>
          </a:p>
          <a:p>
            <a:pPr marL="0" indent="0" algn="ctr">
              <a:buFontTx/>
              <a:buNone/>
            </a:pPr>
            <a:r>
              <a:rPr lang="en-US" sz="1800" b="1" dirty="0"/>
              <a:t>WFC Assembly - Sydney, Australia - June 15, 2005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143000"/>
          </a:xfrm>
        </p:spPr>
        <p:txBody>
          <a:bodyPr/>
          <a:lstStyle/>
          <a:p>
            <a:r>
              <a:rPr lang="en-US" dirty="0" smtClean="0"/>
              <a:t>8 Weeks</a:t>
            </a:r>
            <a:endParaRPr lang="en-US" dirty="0"/>
          </a:p>
        </p:txBody>
      </p:sp>
      <p:sp>
        <p:nvSpPr>
          <p:cNvPr id="3" name="TextBox 2"/>
          <p:cNvSpPr txBox="1"/>
          <p:nvPr/>
        </p:nvSpPr>
        <p:spPr>
          <a:xfrm>
            <a:off x="914400" y="2057400"/>
            <a:ext cx="7467600" cy="4893647"/>
          </a:xfrm>
          <a:prstGeom prst="rect">
            <a:avLst/>
          </a:prstGeom>
          <a:noFill/>
        </p:spPr>
        <p:txBody>
          <a:bodyPr wrap="square" rtlCol="0">
            <a:spAutoFit/>
          </a:bodyPr>
          <a:lstStyle/>
          <a:p>
            <a:pPr algn="ctr"/>
            <a:r>
              <a:rPr lang="en-US" sz="2400" dirty="0" smtClean="0"/>
              <a:t>“Some patients will only require one or a few treatments. If there is documented improvement after 4 weeks, but not complete relief of symptoms or restored function, the course of manipulation may continue. </a:t>
            </a:r>
            <a:r>
              <a:rPr lang="en-US" sz="2400" b="1" dirty="0" smtClean="0"/>
              <a:t>Typically it should end within 8 weeks</a:t>
            </a:r>
            <a:r>
              <a:rPr lang="en-US" sz="2400" dirty="0" smtClean="0"/>
              <a:t> for uncomplicated conditions, within 16 weeks for other conditions unless there has been major trauma or complications.”</a:t>
            </a:r>
          </a:p>
          <a:p>
            <a:endParaRPr lang="en-US" dirty="0" smtClean="0"/>
          </a:p>
          <a:p>
            <a:pPr algn="ctr"/>
            <a:r>
              <a:rPr lang="en-US" dirty="0" smtClean="0"/>
              <a:t>___________________________________________</a:t>
            </a:r>
            <a:endParaRPr lang="en-US" dirty="0"/>
          </a:p>
          <a:p>
            <a:pPr algn="ctr">
              <a:buNone/>
            </a:pPr>
            <a:r>
              <a:rPr lang="en-US" dirty="0" smtClean="0">
                <a:solidFill>
                  <a:schemeClr val="tx1"/>
                </a:solidFill>
              </a:rPr>
              <a:t>David Chapman-Smith</a:t>
            </a:r>
          </a:p>
          <a:p>
            <a:pPr algn="ctr">
              <a:buNone/>
            </a:pPr>
            <a:r>
              <a:rPr lang="en-US" dirty="0" smtClean="0">
                <a:solidFill>
                  <a:schemeClr val="tx1"/>
                </a:solidFill>
              </a:rPr>
              <a:t>Secretary General – World Federation of Chiropractic</a:t>
            </a:r>
          </a:p>
          <a:p>
            <a:pPr algn="ctr">
              <a:buNone/>
            </a:pPr>
            <a:r>
              <a:rPr lang="en-US" dirty="0" smtClean="0">
                <a:solidFill>
                  <a:schemeClr val="tx1"/>
                </a:solidFill>
              </a:rPr>
              <a:t>In:  </a:t>
            </a:r>
            <a:r>
              <a:rPr lang="en-US" i="1" dirty="0" smtClean="0">
                <a:solidFill>
                  <a:schemeClr val="tx1"/>
                </a:solidFill>
              </a:rPr>
              <a:t>The Chiropractic Profession</a:t>
            </a:r>
            <a:r>
              <a:rPr lang="en-US" dirty="0" smtClean="0">
                <a:solidFill>
                  <a:schemeClr val="tx1"/>
                </a:solidFill>
              </a:rPr>
              <a:t>. Published by NCMIC</a:t>
            </a:r>
          </a:p>
          <a:p>
            <a:endParaRPr lang="en-US" dirty="0" smtClean="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143000"/>
          </a:xfrm>
        </p:spPr>
        <p:txBody>
          <a:bodyPr/>
          <a:lstStyle/>
          <a:p>
            <a:r>
              <a:rPr lang="en-US" dirty="0" smtClean="0"/>
              <a:t>Remember Mercy?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0" y="1219200"/>
            <a:ext cx="7093249" cy="4277727"/>
          </a:xfrm>
          <a:prstGeom prst="rect">
            <a:avLst/>
          </a:prstGeom>
          <a:noFill/>
          <a:ln w="9525">
            <a:noFill/>
            <a:miter lim="800000"/>
            <a:headEnd/>
            <a:tailEnd/>
          </a:ln>
        </p:spPr>
      </p:pic>
      <p:sp>
        <p:nvSpPr>
          <p:cNvPr id="4" name="TextBox 3"/>
          <p:cNvSpPr txBox="1"/>
          <p:nvPr/>
        </p:nvSpPr>
        <p:spPr>
          <a:xfrm>
            <a:off x="1143000" y="5562600"/>
            <a:ext cx="7315200" cy="1477328"/>
          </a:xfrm>
          <a:prstGeom prst="rect">
            <a:avLst/>
          </a:prstGeom>
          <a:noFill/>
        </p:spPr>
        <p:txBody>
          <a:bodyPr wrap="square" rtlCol="0">
            <a:spAutoFit/>
          </a:bodyPr>
          <a:lstStyle/>
          <a:p>
            <a:pPr algn="ctr"/>
            <a:r>
              <a:rPr lang="en-US" dirty="0" smtClean="0"/>
              <a:t>___________________________________________</a:t>
            </a:r>
          </a:p>
          <a:p>
            <a:pPr algn="ctr">
              <a:buNone/>
            </a:pPr>
            <a:r>
              <a:rPr lang="en-US" dirty="0" smtClean="0">
                <a:solidFill>
                  <a:schemeClr val="tx1"/>
                </a:solidFill>
              </a:rPr>
              <a:t>David Chapman-Smith</a:t>
            </a:r>
          </a:p>
          <a:p>
            <a:pPr algn="ctr">
              <a:buNone/>
            </a:pPr>
            <a:r>
              <a:rPr lang="en-US" dirty="0" smtClean="0">
                <a:solidFill>
                  <a:schemeClr val="tx1"/>
                </a:solidFill>
              </a:rPr>
              <a:t>Secretary General – World Federation of Chiropractic</a:t>
            </a:r>
          </a:p>
          <a:p>
            <a:pPr algn="ctr">
              <a:buNone/>
            </a:pPr>
            <a:r>
              <a:rPr lang="en-US" dirty="0" smtClean="0">
                <a:solidFill>
                  <a:schemeClr val="tx1"/>
                </a:solidFill>
              </a:rPr>
              <a:t>In:  </a:t>
            </a:r>
            <a:r>
              <a:rPr lang="en-US" i="1" dirty="0" smtClean="0">
                <a:solidFill>
                  <a:schemeClr val="tx1"/>
                </a:solidFill>
              </a:rPr>
              <a:t>The Chiropractic Profession</a:t>
            </a:r>
            <a:r>
              <a:rPr lang="en-US" dirty="0" smtClean="0">
                <a:solidFill>
                  <a:schemeClr val="tx1"/>
                </a:solidFill>
              </a:rPr>
              <a:t>. Published by NCMIC</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2286000"/>
            <a:ext cx="3124200" cy="1143000"/>
          </a:xfrm>
        </p:spPr>
        <p:txBody>
          <a:bodyPr>
            <a:normAutofit fontScale="90000"/>
          </a:bodyPr>
          <a:lstStyle/>
          <a:p>
            <a:r>
              <a:rPr lang="en-US" dirty="0" smtClean="0"/>
              <a:t>Chapman-Smith was one of the authors of the Mercy Guidelines</a:t>
            </a:r>
            <a:endParaRPr lang="en-US" dirty="0"/>
          </a:p>
        </p:txBody>
      </p:sp>
      <p:pic>
        <p:nvPicPr>
          <p:cNvPr id="3" name="Picture 4"/>
          <p:cNvPicPr>
            <a:picLocks noChangeAspect="1" noChangeArrowheads="1"/>
          </p:cNvPicPr>
          <p:nvPr/>
        </p:nvPicPr>
        <p:blipFill>
          <a:blip r:embed="rId2" cstate="print"/>
          <a:srcRect/>
          <a:stretch>
            <a:fillRect/>
          </a:stretch>
        </p:blipFill>
        <p:spPr bwMode="auto">
          <a:xfrm>
            <a:off x="0" y="0"/>
            <a:ext cx="5398660" cy="6858000"/>
          </a:xfrm>
          <a:prstGeom prst="rect">
            <a:avLst/>
          </a:prstGeom>
          <a:noFill/>
          <a:ln w="12700" cap="sq">
            <a:noFill/>
            <a:miter lim="800000"/>
            <a:headEnd type="none" w="sm" len="sm"/>
            <a:tailEnd type="none" w="sm" len="sm"/>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4527</TotalTime>
  <Words>454</Words>
  <Application>Microsoft Office PowerPoint</Application>
  <PresentationFormat>On-screen Show (4:3)</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Insignificant</vt:lpstr>
      <vt:lpstr>Subluxation not Structural</vt:lpstr>
      <vt:lpstr>Subluxation Not Unique</vt:lpstr>
      <vt:lpstr>Protect the Public – From What?</vt:lpstr>
      <vt:lpstr>Horror Stories</vt:lpstr>
      <vt:lpstr>Little Public Support</vt:lpstr>
      <vt:lpstr>8 Weeks</vt:lpstr>
      <vt:lpstr>Remember Mercy?</vt:lpstr>
      <vt:lpstr>Chapman-Smith was one of the authors of the Mercy Guidelines</vt:lpstr>
      <vt:lpstr>Then He Attacks Subluxation Guidelines</vt:lpstr>
      <vt:lpstr>Chapman -Smith was also an author of these, which is a carbon copy of Mercy – even had the same typos.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McCoy</dc:creator>
  <cp:lastModifiedBy>Matthew McCoy</cp:lastModifiedBy>
  <cp:revision>162</cp:revision>
  <dcterms:created xsi:type="dcterms:W3CDTF">2013-09-12T18:05:17Z</dcterms:created>
  <dcterms:modified xsi:type="dcterms:W3CDTF">2013-09-15T21:33:07Z</dcterms:modified>
</cp:coreProperties>
</file>