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56" r:id="rId3"/>
    <p:sldId id="257" r:id="rId4"/>
    <p:sldId id="258" r:id="rId5"/>
    <p:sldId id="259" r:id="rId6"/>
    <p:sldId id="260" r:id="rId7"/>
    <p:sldId id="261" r:id="rId8"/>
    <p:sldId id="262" r:id="rId9"/>
    <p:sldId id="263" r:id="rId10"/>
    <p:sldId id="264" r:id="rId11"/>
    <p:sldId id="265"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0" d="100"/>
          <a:sy n="70" d="100"/>
        </p:scale>
        <p:origin x="73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A9D362-8294-4C4D-871F-C3126824758C}"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1471497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9D362-8294-4C4D-871F-C3126824758C}"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416068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9D362-8294-4C4D-871F-C3126824758C}"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54544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A9D362-8294-4C4D-871F-C3126824758C}"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146552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A9D362-8294-4C4D-871F-C3126824758C}" type="datetimeFigureOut">
              <a:rPr lang="en-US" smtClean="0"/>
              <a:t>4/4/2016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249598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A9D362-8294-4C4D-871F-C3126824758C}"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3416224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A9D362-8294-4C4D-871F-C3126824758C}" type="datetimeFigureOut">
              <a:rPr lang="en-US" smtClean="0"/>
              <a:t>4/4/2016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420760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A9D362-8294-4C4D-871F-C3126824758C}" type="datetimeFigureOut">
              <a:rPr lang="en-US" smtClean="0"/>
              <a:t>4/4/2016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1663678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9D362-8294-4C4D-871F-C3126824758C}" type="datetimeFigureOut">
              <a:rPr lang="en-US" smtClean="0"/>
              <a:t>4/4/2016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151029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A9D362-8294-4C4D-871F-C3126824758C}"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3339085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A9D362-8294-4C4D-871F-C3126824758C}" type="datetimeFigureOut">
              <a:rPr lang="en-US" smtClean="0"/>
              <a:t>4/4/2016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4EA463-D818-4B6D-990E-BEBFE0DE0795}" type="slidenum">
              <a:rPr lang="en-US" smtClean="0"/>
              <a:t>‹#›</a:t>
            </a:fld>
            <a:endParaRPr lang="en-US"/>
          </a:p>
        </p:txBody>
      </p:sp>
    </p:spTree>
    <p:extLst>
      <p:ext uri="{BB962C8B-B14F-4D97-AF65-F5344CB8AC3E}">
        <p14:creationId xmlns:p14="http://schemas.microsoft.com/office/powerpoint/2010/main" val="3784745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9D362-8294-4C4D-871F-C3126824758C}" type="datetimeFigureOut">
              <a:rPr lang="en-US" smtClean="0"/>
              <a:t>4/4/2016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4EA463-D818-4B6D-990E-BEBFE0DE0795}" type="slidenum">
              <a:rPr lang="en-US" smtClean="0"/>
              <a:t>‹#›</a:t>
            </a:fld>
            <a:endParaRPr lang="en-US"/>
          </a:p>
        </p:txBody>
      </p:sp>
    </p:spTree>
    <p:extLst>
      <p:ext uri="{BB962C8B-B14F-4D97-AF65-F5344CB8AC3E}">
        <p14:creationId xmlns:p14="http://schemas.microsoft.com/office/powerpoint/2010/main" val="16833653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76452"/>
            <a:ext cx="9144000" cy="1156813"/>
          </a:xfrm>
        </p:spPr>
        <p:txBody>
          <a:bodyPr/>
          <a:lstStyle/>
          <a:p>
            <a:r>
              <a:rPr lang="en-US" dirty="0" smtClean="0"/>
              <a:t>It Has Failed</a:t>
            </a:r>
            <a:endParaRPr lang="en-US" dirty="0"/>
          </a:p>
        </p:txBody>
      </p:sp>
      <p:sp>
        <p:nvSpPr>
          <p:cNvPr id="3" name="Subtitle 2"/>
          <p:cNvSpPr>
            <a:spLocks noGrp="1"/>
          </p:cNvSpPr>
          <p:nvPr>
            <p:ph type="subTitle" idx="1"/>
          </p:nvPr>
        </p:nvSpPr>
        <p:spPr>
          <a:xfrm>
            <a:off x="1524000" y="2933298"/>
            <a:ext cx="9144000" cy="1655762"/>
          </a:xfrm>
        </p:spPr>
        <p:txBody>
          <a:bodyPr/>
          <a:lstStyle/>
          <a:p>
            <a:r>
              <a:rPr lang="en-US" dirty="0"/>
              <a:t>The argument that the public can be persuaded to understand and accept the subluxation model of chiropractic has been tested and it has failed.</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688181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Failed</a:t>
            </a:r>
            <a:endParaRPr lang="en-US" dirty="0"/>
          </a:p>
        </p:txBody>
      </p:sp>
      <p:sp>
        <p:nvSpPr>
          <p:cNvPr id="3" name="Content Placeholder 2"/>
          <p:cNvSpPr>
            <a:spLocks noGrp="1"/>
          </p:cNvSpPr>
          <p:nvPr>
            <p:ph idx="1"/>
          </p:nvPr>
        </p:nvSpPr>
        <p:spPr>
          <a:xfrm>
            <a:off x="838200" y="2398831"/>
            <a:ext cx="10515600" cy="4351338"/>
          </a:xfrm>
        </p:spPr>
        <p:txBody>
          <a:bodyPr/>
          <a:lstStyle/>
          <a:p>
            <a:pPr marL="0" indent="0" algn="ctr">
              <a:buNone/>
            </a:pPr>
            <a:r>
              <a:rPr lang="en-US" dirty="0"/>
              <a:t>We have asserted that Palmer's Postulates have failed.</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486418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Back &amp; Neck Pain</a:t>
            </a:r>
            <a:endParaRPr lang="en-US" dirty="0"/>
          </a:p>
        </p:txBody>
      </p:sp>
      <p:sp>
        <p:nvSpPr>
          <p:cNvPr id="3" name="Content Placeholder 2"/>
          <p:cNvSpPr>
            <a:spLocks noGrp="1"/>
          </p:cNvSpPr>
          <p:nvPr>
            <p:ph idx="1"/>
          </p:nvPr>
        </p:nvSpPr>
        <p:spPr>
          <a:xfrm>
            <a:off x="838200" y="1325563"/>
            <a:ext cx="10515600" cy="4351338"/>
          </a:xfrm>
        </p:spPr>
        <p:txBody>
          <a:bodyPr/>
          <a:lstStyle/>
          <a:p>
            <a:pPr marL="0" indent="0" algn="ctr">
              <a:buNone/>
            </a:pPr>
            <a:r>
              <a:rPr lang="en-US" dirty="0"/>
              <a:t>In fact chiropractic has attempted this by defining itself in metaphysical terms (Innate Intelligence), as a technique (chiropractic adjustment), and as an ideology (Palmer's Postulates), rather than as a provider of specific clinical services. </a:t>
            </a:r>
            <a:endParaRPr lang="en-US" dirty="0" smtClean="0"/>
          </a:p>
          <a:p>
            <a:pPr marL="0" indent="0" algn="ctr">
              <a:buNone/>
            </a:pPr>
            <a:r>
              <a:rPr lang="en-US" dirty="0" smtClean="0"/>
              <a:t>The </a:t>
            </a:r>
            <a:r>
              <a:rPr lang="en-US" dirty="0"/>
              <a:t>failure of this approach is in fact the genesis of this paper. To define the clinical purpose of chiropractic, it is necessary only to observe what chiropractors actually do and for what purposes patients seek care from doctors of chiropractic: </a:t>
            </a:r>
            <a:r>
              <a:rPr lang="en-US" b="1" dirty="0"/>
              <a:t>the provision of portal-of-entry care for the diagnosis and management of back pain, neck pain, and related disorders.</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14909857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3485"/>
            <a:ext cx="10515600" cy="1325563"/>
          </a:xfrm>
        </p:spPr>
        <p:txBody>
          <a:bodyPr/>
          <a:lstStyle/>
          <a:p>
            <a:pPr algn="ctr"/>
            <a:r>
              <a:rPr lang="en-US" dirty="0" smtClean="0"/>
              <a:t>Never Ending</a:t>
            </a:r>
            <a:endParaRPr lang="en-US" dirty="0"/>
          </a:p>
        </p:txBody>
      </p:sp>
      <p:sp>
        <p:nvSpPr>
          <p:cNvPr id="3" name="Content Placeholder 2"/>
          <p:cNvSpPr>
            <a:spLocks noGrp="1"/>
          </p:cNvSpPr>
          <p:nvPr>
            <p:ph idx="1"/>
          </p:nvPr>
        </p:nvSpPr>
        <p:spPr>
          <a:xfrm>
            <a:off x="838200" y="1079462"/>
            <a:ext cx="10515600" cy="4848130"/>
          </a:xfrm>
        </p:spPr>
        <p:txBody>
          <a:bodyPr>
            <a:normAutofit lnSpcReduction="10000"/>
          </a:bodyPr>
          <a:lstStyle/>
          <a:p>
            <a:pPr marL="0" indent="0" algn="ctr">
              <a:buNone/>
            </a:pPr>
            <a:r>
              <a:rPr lang="en-US" dirty="0"/>
              <a:t>In order to fully exploit the advantages of its current conservative approach the chiropractic profession must take active measures to curb abuses that run counter to this approach. </a:t>
            </a:r>
            <a:endParaRPr lang="en-US" dirty="0" smtClean="0"/>
          </a:p>
          <a:p>
            <a:pPr marL="0" indent="0" algn="ctr">
              <a:buNone/>
            </a:pPr>
            <a:r>
              <a:rPr lang="en-US" dirty="0" smtClean="0"/>
              <a:t>There </a:t>
            </a:r>
            <a:r>
              <a:rPr lang="en-US" dirty="0"/>
              <a:t>is a long tradition in the profession of promoting the idea that the unadjusted spine is an invitation to disease. </a:t>
            </a:r>
            <a:endParaRPr lang="en-US" dirty="0" smtClean="0"/>
          </a:p>
          <a:p>
            <a:pPr marL="0" indent="0" algn="ctr">
              <a:buNone/>
            </a:pPr>
            <a:r>
              <a:rPr lang="en-US" dirty="0" smtClean="0"/>
              <a:t>There </a:t>
            </a:r>
            <a:r>
              <a:rPr lang="en-US" dirty="0"/>
              <a:t>are practice management procedures that attempt to maximize the number of patient visits that can be extracted from each new patient. There is nothing conservative about a treatment regimen of 3-times-a-week, forever. </a:t>
            </a:r>
            <a:endParaRPr lang="en-US" dirty="0" smtClean="0"/>
          </a:p>
          <a:p>
            <a:pPr marL="0" indent="0" algn="ctr">
              <a:buNone/>
            </a:pPr>
            <a:r>
              <a:rPr lang="en-US" dirty="0" smtClean="0"/>
              <a:t>There </a:t>
            </a:r>
            <a:r>
              <a:rPr lang="en-US" dirty="0"/>
              <a:t>is a commonly expressed notion among the public and among other health professionals that chiropractic treatment is open-ended and often never-ending.</a:t>
            </a:r>
          </a:p>
        </p:txBody>
      </p:sp>
      <p:sp>
        <p:nvSpPr>
          <p:cNvPr id="4" name="Rectangle 3"/>
          <p:cNvSpPr/>
          <p:nvPr/>
        </p:nvSpPr>
        <p:spPr>
          <a:xfrm>
            <a:off x="1524000" y="5657671"/>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1024605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Ideological Gurus</a:t>
            </a:r>
            <a:endParaRPr lang="en-US" dirty="0"/>
          </a:p>
        </p:txBody>
      </p:sp>
      <p:sp>
        <p:nvSpPr>
          <p:cNvPr id="3" name="Content Placeholder 2"/>
          <p:cNvSpPr>
            <a:spLocks noGrp="1"/>
          </p:cNvSpPr>
          <p:nvPr>
            <p:ph idx="1"/>
          </p:nvPr>
        </p:nvSpPr>
        <p:spPr/>
        <p:txBody>
          <a:bodyPr/>
          <a:lstStyle/>
          <a:p>
            <a:pPr marL="0" indent="0" algn="ctr">
              <a:buNone/>
            </a:pPr>
            <a:r>
              <a:rPr lang="en-US" dirty="0"/>
              <a:t>The academic institutions will be able to free themselves from the stranglehold of economic dependence on tuition and the political reliance on ideological gurus who manipulate alumni and support to garner institutional control. </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3011217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453623"/>
            <a:ext cx="9144000" cy="1074927"/>
          </a:xfrm>
        </p:spPr>
        <p:txBody>
          <a:bodyPr/>
          <a:lstStyle/>
          <a:p>
            <a:r>
              <a:rPr lang="en-US" dirty="0" smtClean="0"/>
              <a:t>Questionable Practices</a:t>
            </a:r>
            <a:endParaRPr lang="en-US" dirty="0"/>
          </a:p>
        </p:txBody>
      </p:sp>
      <p:sp>
        <p:nvSpPr>
          <p:cNvPr id="3" name="Subtitle 2"/>
          <p:cNvSpPr>
            <a:spLocks noGrp="1"/>
          </p:cNvSpPr>
          <p:nvPr>
            <p:ph type="subTitle" idx="1"/>
          </p:nvPr>
        </p:nvSpPr>
        <p:spPr>
          <a:xfrm>
            <a:off x="1524000" y="1651379"/>
            <a:ext cx="9144000" cy="4817660"/>
          </a:xfrm>
        </p:spPr>
        <p:txBody>
          <a:bodyPr>
            <a:normAutofit/>
          </a:bodyPr>
          <a:lstStyle/>
          <a:p>
            <a:r>
              <a:rPr lang="en-US" dirty="0"/>
              <a:t>The profession is further encumbered by questionable institutionalized practices. For example, some practice consultants promote the policy of withholding administration of treatment on the first visit, preferring to reschedule the patient for a report of findings on a subsequent visit. Where is the clinical rationale for such practice? Are these doctors insufficiently skilled in interpreting the history and examination findings for a routine first visit without time to confer and study? </a:t>
            </a:r>
            <a:endParaRPr lang="en-US" dirty="0" smtClean="0"/>
          </a:p>
          <a:p>
            <a:endParaRPr lang="en-US" dirty="0"/>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3733359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Degrade Credibility</a:t>
            </a:r>
            <a:endParaRPr lang="en-US" dirty="0"/>
          </a:p>
        </p:txBody>
      </p:sp>
      <p:sp>
        <p:nvSpPr>
          <p:cNvPr id="3" name="Content Placeholder 2"/>
          <p:cNvSpPr>
            <a:spLocks noGrp="1"/>
          </p:cNvSpPr>
          <p:nvPr>
            <p:ph idx="1"/>
          </p:nvPr>
        </p:nvSpPr>
        <p:spPr/>
        <p:txBody>
          <a:bodyPr>
            <a:normAutofit/>
          </a:bodyPr>
          <a:lstStyle/>
          <a:p>
            <a:pPr marL="0" indent="0" algn="ctr">
              <a:buNone/>
            </a:pPr>
            <a:r>
              <a:rPr lang="en-US" dirty="0" smtClean="0"/>
              <a:t>Others promote the use of x-rays on nearly every patient in order to determine biomechanical deviations from a theoretical "model" of a normal spine implying that this information is so essential to successful treatment that the benefit outweighs the very real risk of radiation exposure. </a:t>
            </a:r>
          </a:p>
          <a:p>
            <a:pPr marL="0" indent="0" algn="ctr">
              <a:buNone/>
            </a:pPr>
            <a:r>
              <a:rPr lang="en-US" dirty="0" smtClean="0"/>
              <a:t>These and other business practices promoted across the profession are tolerated without challenge by the rank and file. These practices degrade the credibility of the profession and its members as competent clinicians and diminish the public's trust and level of cultural authority. </a:t>
            </a:r>
          </a:p>
          <a:p>
            <a:pPr marL="0" indent="0" algn="ctr">
              <a:buNone/>
            </a:pPr>
            <a:endParaRPr lang="en-US" dirty="0"/>
          </a:p>
          <a:p>
            <a:endParaRPr lang="en-US" dirty="0"/>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28570549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Suspension of Disbelief</a:t>
            </a:r>
            <a:endParaRPr lang="en-US" dirty="0"/>
          </a:p>
        </p:txBody>
      </p:sp>
      <p:sp>
        <p:nvSpPr>
          <p:cNvPr id="3" name="Content Placeholder 2"/>
          <p:cNvSpPr>
            <a:spLocks noGrp="1"/>
          </p:cNvSpPr>
          <p:nvPr>
            <p:ph idx="1"/>
          </p:nvPr>
        </p:nvSpPr>
        <p:spPr>
          <a:xfrm>
            <a:off x="838200" y="2043990"/>
            <a:ext cx="10515600" cy="4351338"/>
          </a:xfrm>
        </p:spPr>
        <p:txBody>
          <a:bodyPr/>
          <a:lstStyle/>
          <a:p>
            <a:pPr marL="0" indent="0" algn="ctr">
              <a:buNone/>
            </a:pPr>
            <a:r>
              <a:rPr lang="en-US" dirty="0"/>
              <a:t>Despite the critical threats to the validity of this paradigm, a sizable proportion of the profession still holds these postulates to be </a:t>
            </a:r>
            <a:r>
              <a:rPr lang="en-US" dirty="0" smtClean="0"/>
              <a:t>valid. </a:t>
            </a:r>
            <a:r>
              <a:rPr lang="en-US" dirty="0"/>
              <a:t>The segment of the profession that continues to hold firmly to Palmer's Postulates do so only through a suspension of disbelief. </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3709976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Ethically Suspect</a:t>
            </a:r>
            <a:endParaRPr lang="en-US" dirty="0"/>
          </a:p>
        </p:txBody>
      </p:sp>
      <p:sp>
        <p:nvSpPr>
          <p:cNvPr id="3" name="Content Placeholder 2"/>
          <p:cNvSpPr>
            <a:spLocks noGrp="1"/>
          </p:cNvSpPr>
          <p:nvPr>
            <p:ph idx="1"/>
          </p:nvPr>
        </p:nvSpPr>
        <p:spPr>
          <a:xfrm>
            <a:off x="838200" y="2262353"/>
            <a:ext cx="10515600" cy="4351338"/>
          </a:xfrm>
        </p:spPr>
        <p:txBody>
          <a:bodyPr/>
          <a:lstStyle/>
          <a:p>
            <a:pPr marL="0" indent="0" algn="ctr">
              <a:buNone/>
            </a:pPr>
            <a:r>
              <a:rPr lang="en-US" dirty="0"/>
              <a:t>These stratagems to avoid the truth that Palmer's Postulates are unproven might be beneficial to the chiropractor, but are ethically suspect when they allow the practitioner to maintain a "faith, confidence and belief" in that paradigm to the patient's ultimate detriment.</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24588484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Indefensible</a:t>
            </a:r>
            <a:endParaRPr lang="en-US" dirty="0"/>
          </a:p>
        </p:txBody>
      </p:sp>
      <p:sp>
        <p:nvSpPr>
          <p:cNvPr id="3" name="Content Placeholder 2"/>
          <p:cNvSpPr>
            <a:spLocks noGrp="1"/>
          </p:cNvSpPr>
          <p:nvPr>
            <p:ph idx="1"/>
          </p:nvPr>
        </p:nvSpPr>
        <p:spPr>
          <a:xfrm>
            <a:off x="838200" y="2357887"/>
            <a:ext cx="10515600" cy="4351338"/>
          </a:xfrm>
        </p:spPr>
        <p:txBody>
          <a:bodyPr/>
          <a:lstStyle/>
          <a:p>
            <a:pPr marL="0" indent="0" algn="ctr">
              <a:buNone/>
            </a:pPr>
            <a:r>
              <a:rPr lang="en-US" dirty="0"/>
              <a:t>A number of models are impractical, implausible or even indefensible from a purely scientific point of view (e.g., subluxation-based healthcare), from a professional practice perspective (e.g., the primary care model), or simply from common sense (e.g. Innate Intelligence as an operational system for influencing health).</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3823295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At Odds with Scientific Facts</a:t>
            </a:r>
            <a:endParaRPr lang="en-US" dirty="0"/>
          </a:p>
        </p:txBody>
      </p:sp>
      <p:sp>
        <p:nvSpPr>
          <p:cNvPr id="3" name="Content Placeholder 2"/>
          <p:cNvSpPr>
            <a:spLocks noGrp="1"/>
          </p:cNvSpPr>
          <p:nvPr>
            <p:ph idx="1"/>
          </p:nvPr>
        </p:nvSpPr>
        <p:spPr>
          <a:xfrm>
            <a:off x="838200" y="2084933"/>
            <a:ext cx="10515600" cy="4351338"/>
          </a:xfrm>
        </p:spPr>
        <p:txBody>
          <a:bodyPr/>
          <a:lstStyle/>
          <a:p>
            <a:pPr marL="0" indent="0" algn="ctr">
              <a:buNone/>
            </a:pPr>
            <a:r>
              <a:rPr lang="en-US" dirty="0"/>
              <a:t>This set of beliefs is probably more correctly described as the ideology of chiropractic or the hypothesis of chiropractic, rather than as a philosophy.</a:t>
            </a:r>
          </a:p>
          <a:p>
            <a:pPr marL="0" indent="0" algn="ctr">
              <a:buNone/>
            </a:pPr>
            <a:r>
              <a:rPr lang="en-US" dirty="0"/>
              <a:t>This model of chiropractic has continued to advance a hypothetical model of health and disease divergent from other (particularly mainstream) modes of thought among the health professions. Indeed, some aspects of the hypothesis are now known to be at odds with scientific fact. </a:t>
            </a:r>
          </a:p>
          <a:p>
            <a:pPr marL="0" indent="0" algn="ctr">
              <a:buNone/>
            </a:pPr>
            <a:endParaRPr lang="en-US" dirty="0"/>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7187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9268"/>
            <a:ext cx="10515600" cy="1325563"/>
          </a:xfrm>
        </p:spPr>
        <p:txBody>
          <a:bodyPr/>
          <a:lstStyle/>
          <a:p>
            <a:pPr algn="ctr"/>
            <a:r>
              <a:rPr lang="en-US" dirty="0" smtClean="0"/>
              <a:t>Rejection of Vitalism</a:t>
            </a:r>
            <a:endParaRPr lang="en-US" dirty="0"/>
          </a:p>
        </p:txBody>
      </p:sp>
      <p:sp>
        <p:nvSpPr>
          <p:cNvPr id="3" name="Content Placeholder 2"/>
          <p:cNvSpPr>
            <a:spLocks noGrp="1"/>
          </p:cNvSpPr>
          <p:nvPr>
            <p:ph idx="1"/>
          </p:nvPr>
        </p:nvSpPr>
        <p:spPr>
          <a:xfrm>
            <a:off x="838200" y="1225461"/>
            <a:ext cx="10515600" cy="4351338"/>
          </a:xfrm>
        </p:spPr>
        <p:txBody>
          <a:bodyPr>
            <a:normAutofit fontScale="92500" lnSpcReduction="20000"/>
          </a:bodyPr>
          <a:lstStyle/>
          <a:p>
            <a:pPr marL="0" indent="0" algn="ctr">
              <a:buNone/>
            </a:pPr>
            <a:r>
              <a:rPr lang="en-US" dirty="0"/>
              <a:t>We must also consider the concept of vitalism (in chiropractic, Innate Intelligence) as a component of Palmer's Postulates. Although there is a long historical legacy of vitalism, and although it continues to be a feature within many contemporary belief systems, there really can be no compromise on its inclusion as a defining principle of chiropractic. </a:t>
            </a:r>
            <a:endParaRPr lang="en-US" dirty="0" smtClean="0"/>
          </a:p>
          <a:p>
            <a:pPr marL="0" indent="0" algn="ctr">
              <a:buNone/>
            </a:pPr>
            <a:endParaRPr lang="en-US" dirty="0"/>
          </a:p>
          <a:p>
            <a:pPr marL="0" indent="0" algn="ctr">
              <a:buNone/>
            </a:pPr>
            <a:r>
              <a:rPr lang="en-US" dirty="0" smtClean="0"/>
              <a:t>It </a:t>
            </a:r>
            <a:r>
              <a:rPr lang="en-US" dirty="0"/>
              <a:t>was precisely the rejection of vitalism in the 18</a:t>
            </a:r>
            <a:r>
              <a:rPr lang="en-US" baseline="30000" dirty="0"/>
              <a:t>th</a:t>
            </a:r>
            <a:r>
              <a:rPr lang="en-US" dirty="0"/>
              <a:t> Century and the emerging understanding (through the invention of the microscope and other technological advances) of biological mechanisms that marks one of the watershed moments in the evolution of science. </a:t>
            </a:r>
            <a:endParaRPr lang="en-US" dirty="0" smtClean="0"/>
          </a:p>
          <a:p>
            <a:pPr marL="0" indent="0" algn="ctr">
              <a:buNone/>
            </a:pPr>
            <a:endParaRPr lang="en-US" dirty="0"/>
          </a:p>
          <a:p>
            <a:pPr marL="0" indent="0" algn="ctr">
              <a:buNone/>
            </a:pPr>
            <a:r>
              <a:rPr lang="en-US" b="1" dirty="0" smtClean="0"/>
              <a:t>Chiropractic </a:t>
            </a:r>
            <a:r>
              <a:rPr lang="en-US" b="1" dirty="0"/>
              <a:t>can choose to retain its </a:t>
            </a:r>
            <a:r>
              <a:rPr lang="en-US" b="1" dirty="0" err="1"/>
              <a:t>vitalistic</a:t>
            </a:r>
            <a:r>
              <a:rPr lang="en-US" b="1" dirty="0"/>
              <a:t> component only if it chooses to operate completely outside the scientific healthcare community.</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5323549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Reject Vitalism</a:t>
            </a:r>
            <a:endParaRPr lang="en-US" dirty="0"/>
          </a:p>
        </p:txBody>
      </p:sp>
      <p:sp>
        <p:nvSpPr>
          <p:cNvPr id="3" name="Content Placeholder 2"/>
          <p:cNvSpPr>
            <a:spLocks noGrp="1"/>
          </p:cNvSpPr>
          <p:nvPr>
            <p:ph idx="1"/>
          </p:nvPr>
        </p:nvSpPr>
        <p:spPr>
          <a:xfrm>
            <a:off x="838200" y="2630843"/>
            <a:ext cx="10515600" cy="4351338"/>
          </a:xfrm>
        </p:spPr>
        <p:txBody>
          <a:bodyPr/>
          <a:lstStyle/>
          <a:p>
            <a:pPr marL="0" indent="0" algn="ctr">
              <a:buNone/>
            </a:pPr>
            <a:r>
              <a:rPr lang="en-US" dirty="0"/>
              <a:t>Vitalism does not require any further or more extensive analysis before rejecting it. To reject vitalism is to simply to announce that one accepts the conventional view of biology similar to the way one accepts the convention view of cosmology by rejecting a geocentric universe. </a:t>
            </a:r>
          </a:p>
        </p:txBody>
      </p:sp>
      <p:sp>
        <p:nvSpPr>
          <p:cNvPr id="4" name="Rectangle 3"/>
          <p:cNvSpPr/>
          <p:nvPr/>
        </p:nvSpPr>
        <p:spPr>
          <a:xfrm>
            <a:off x="1524000" y="5327428"/>
            <a:ext cx="9694459" cy="1200329"/>
          </a:xfrm>
          <a:prstGeom prst="rect">
            <a:avLst/>
          </a:prstGeom>
        </p:spPr>
        <p:txBody>
          <a:bodyPr wrap="square">
            <a:spAutoFit/>
          </a:bodyPr>
          <a:lstStyle/>
          <a:p>
            <a:pPr algn="ctr"/>
            <a:r>
              <a:rPr lang="en-US" dirty="0" smtClean="0"/>
              <a:t>__________________________________________________________________________________</a:t>
            </a:r>
          </a:p>
          <a:p>
            <a:pPr algn="ctr"/>
            <a:r>
              <a:rPr lang="en-US" dirty="0" smtClean="0"/>
              <a:t>Craig F Nelson, Dana J Lawrence, John J </a:t>
            </a:r>
            <a:r>
              <a:rPr lang="en-US" dirty="0" err="1" smtClean="0"/>
              <a:t>Triano</a:t>
            </a:r>
            <a:r>
              <a:rPr lang="en-US" dirty="0" smtClean="0"/>
              <a:t>, </a:t>
            </a:r>
            <a:r>
              <a:rPr lang="en-US" dirty="0" err="1" smtClean="0"/>
              <a:t>Gert</a:t>
            </a:r>
            <a:r>
              <a:rPr lang="en-US" dirty="0" smtClean="0"/>
              <a:t> </a:t>
            </a:r>
            <a:r>
              <a:rPr lang="en-US" dirty="0" err="1" smtClean="0"/>
              <a:t>Bronfort</a:t>
            </a:r>
            <a:r>
              <a:rPr lang="en-US" dirty="0" smtClean="0"/>
              <a:t>, Stephen M </a:t>
            </a:r>
            <a:r>
              <a:rPr lang="en-US" dirty="0" err="1" smtClean="0"/>
              <a:t>Perle</a:t>
            </a:r>
            <a:r>
              <a:rPr lang="en-US" dirty="0" smtClean="0"/>
              <a:t>, R Douglas Metz, Kurt </a:t>
            </a:r>
            <a:r>
              <a:rPr lang="en-US" dirty="0" err="1" smtClean="0"/>
              <a:t>Hegetschweiler</a:t>
            </a:r>
            <a:r>
              <a:rPr lang="en-US" dirty="0" smtClean="0"/>
              <a:t> and Thomas </a:t>
            </a:r>
            <a:r>
              <a:rPr lang="en-US" dirty="0" err="1" smtClean="0"/>
              <a:t>LaBrot</a:t>
            </a:r>
            <a:r>
              <a:rPr lang="en-US" dirty="0" smtClean="0"/>
              <a:t>. Chiropractic as spine care: a model for the profession. Chiropractic &amp; Osteopathy 200 513:9</a:t>
            </a:r>
            <a:endParaRPr lang="en-US" dirty="0"/>
          </a:p>
        </p:txBody>
      </p:sp>
    </p:spTree>
    <p:extLst>
      <p:ext uri="{BB962C8B-B14F-4D97-AF65-F5344CB8AC3E}">
        <p14:creationId xmlns:p14="http://schemas.microsoft.com/office/powerpoint/2010/main" val="76320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TotalTime>
  <Words>1424</Words>
  <Application>Microsoft Office PowerPoint</Application>
  <PresentationFormat>Widescreen</PresentationFormat>
  <Paragraphs>62</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It Has Failed</vt:lpstr>
      <vt:lpstr>Questionable Practices</vt:lpstr>
      <vt:lpstr>Degrade Credibility</vt:lpstr>
      <vt:lpstr>Suspension of Disbelief</vt:lpstr>
      <vt:lpstr>Ethically Suspect</vt:lpstr>
      <vt:lpstr>Indefensible</vt:lpstr>
      <vt:lpstr>At Odds with Scientific Facts</vt:lpstr>
      <vt:lpstr>Rejection of Vitalism</vt:lpstr>
      <vt:lpstr>Reject Vitalism</vt:lpstr>
      <vt:lpstr>Failed</vt:lpstr>
      <vt:lpstr>Back &amp; Neck Pain</vt:lpstr>
      <vt:lpstr>Never Ending</vt:lpstr>
      <vt:lpstr>Ideological Gurus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Questionable Practices</dc:title>
  <dc:creator>Matthew McCoy</dc:creator>
  <cp:lastModifiedBy>Matthew McCoy</cp:lastModifiedBy>
  <cp:revision>4</cp:revision>
  <dcterms:created xsi:type="dcterms:W3CDTF">2016-04-04T22:00:24Z</dcterms:created>
  <dcterms:modified xsi:type="dcterms:W3CDTF">2016-04-04T22:30:28Z</dcterms:modified>
</cp:coreProperties>
</file>