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53"/>
  </p:notesMasterIdLst>
  <p:sldIdLst>
    <p:sldId id="256" r:id="rId2"/>
    <p:sldId id="258" r:id="rId3"/>
    <p:sldId id="260" r:id="rId4"/>
    <p:sldId id="267" r:id="rId5"/>
    <p:sldId id="272" r:id="rId6"/>
    <p:sldId id="276" r:id="rId7"/>
    <p:sldId id="277" r:id="rId8"/>
    <p:sldId id="1122" r:id="rId9"/>
    <p:sldId id="291" r:id="rId10"/>
    <p:sldId id="1123" r:id="rId11"/>
    <p:sldId id="1124" r:id="rId12"/>
    <p:sldId id="1125" r:id="rId13"/>
    <p:sldId id="384" r:id="rId14"/>
    <p:sldId id="290" r:id="rId15"/>
    <p:sldId id="414" r:id="rId16"/>
    <p:sldId id="288" r:id="rId17"/>
    <p:sldId id="289" r:id="rId18"/>
    <p:sldId id="650" r:id="rId19"/>
    <p:sldId id="651" r:id="rId20"/>
    <p:sldId id="393" r:id="rId21"/>
    <p:sldId id="284" r:id="rId22"/>
    <p:sldId id="283" r:id="rId23"/>
    <p:sldId id="1149" r:id="rId24"/>
    <p:sldId id="649" r:id="rId25"/>
    <p:sldId id="259" r:id="rId26"/>
    <p:sldId id="281" r:id="rId27"/>
    <p:sldId id="1114" r:id="rId28"/>
    <p:sldId id="1147" r:id="rId29"/>
    <p:sldId id="1148" r:id="rId30"/>
    <p:sldId id="266" r:id="rId31"/>
    <p:sldId id="678" r:id="rId32"/>
    <p:sldId id="312" r:id="rId33"/>
    <p:sldId id="314" r:id="rId34"/>
    <p:sldId id="316" r:id="rId35"/>
    <p:sldId id="263" r:id="rId36"/>
    <p:sldId id="1116" r:id="rId37"/>
    <p:sldId id="1115" r:id="rId38"/>
    <p:sldId id="1130" r:id="rId39"/>
    <p:sldId id="598" r:id="rId40"/>
    <p:sldId id="1143" r:id="rId41"/>
    <p:sldId id="1145" r:id="rId42"/>
    <p:sldId id="1135" r:id="rId43"/>
    <p:sldId id="1120" r:id="rId44"/>
    <p:sldId id="404" r:id="rId45"/>
    <p:sldId id="1140" r:id="rId46"/>
    <p:sldId id="1131" r:id="rId47"/>
    <p:sldId id="450" r:id="rId48"/>
    <p:sldId id="285" r:id="rId49"/>
    <p:sldId id="1129" r:id="rId50"/>
    <p:sldId id="1121" r:id="rId51"/>
    <p:sldId id="310" r:id="rId5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534"/>
    <p:restoredTop sz="94696"/>
  </p:normalViewPr>
  <p:slideViewPr>
    <p:cSldViewPr snapToGrid="0" snapToObjects="1">
      <p:cViewPr varScale="1">
        <p:scale>
          <a:sx n="107" d="100"/>
          <a:sy n="107" d="100"/>
        </p:scale>
        <p:origin x="184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F2743-1DE4-3747-9A5C-BECD5AA58319}" type="datetimeFigureOut">
              <a:rPr lang="en-US" smtClean="0"/>
              <a:t>11/1/19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FEF273-86C7-8A4B-A949-34A52057CF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324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 txBox="1">
            <a:spLocks noGrp="1"/>
          </p:cNvSpPr>
          <p:nvPr>
            <p:ph type="body" idx="1"/>
          </p:nvPr>
        </p:nvSpPr>
        <p:spPr>
          <a:xfrm>
            <a:off x="701041" y="4473893"/>
            <a:ext cx="5608319" cy="3660458"/>
          </a:xfrm>
          <a:prstGeom prst="rect">
            <a:avLst/>
          </a:prstGeom>
        </p:spPr>
        <p:txBody>
          <a:bodyPr lIns="93828" tIns="93828" rIns="93828" bIns="93828" anchor="t" anchorCtr="0">
            <a:noAutofit/>
          </a:bodyPr>
          <a:lstStyle/>
          <a:p>
            <a:pPr>
              <a:buNone/>
            </a:pPr>
            <a:endParaRPr/>
          </a:p>
        </p:txBody>
      </p:sp>
      <p:sp>
        <p:nvSpPr>
          <p:cNvPr id="187" name="Shape 187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7376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body" idx="1"/>
          </p:nvPr>
        </p:nvSpPr>
        <p:spPr>
          <a:xfrm>
            <a:off x="701041" y="4473893"/>
            <a:ext cx="5608319" cy="3660458"/>
          </a:xfrm>
          <a:prstGeom prst="rect">
            <a:avLst/>
          </a:prstGeom>
        </p:spPr>
        <p:txBody>
          <a:bodyPr lIns="93828" tIns="93828" rIns="93828" bIns="93828" anchor="t" anchorCtr="0">
            <a:noAutofit/>
          </a:bodyPr>
          <a:lstStyle/>
          <a:p>
            <a:pPr>
              <a:buNone/>
            </a:pPr>
            <a:endParaRPr/>
          </a:p>
        </p:txBody>
      </p:sp>
      <p:sp>
        <p:nvSpPr>
          <p:cNvPr id="192" name="Shape 192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10645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>
            <a:spLocks noGrp="1"/>
          </p:cNvSpPr>
          <p:nvPr>
            <p:ph type="body" idx="1"/>
          </p:nvPr>
        </p:nvSpPr>
        <p:spPr>
          <a:xfrm>
            <a:off x="701041" y="4473893"/>
            <a:ext cx="5608319" cy="3660458"/>
          </a:xfrm>
          <a:prstGeom prst="rect">
            <a:avLst/>
          </a:prstGeom>
        </p:spPr>
        <p:txBody>
          <a:bodyPr lIns="93828" tIns="93828" rIns="93828" bIns="93828" anchor="t" anchorCtr="0">
            <a:noAutofit/>
          </a:bodyPr>
          <a:lstStyle/>
          <a:p>
            <a:pPr>
              <a:buNone/>
            </a:pPr>
            <a:endParaRPr/>
          </a:p>
        </p:txBody>
      </p:sp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15316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701041" y="4473893"/>
            <a:ext cx="5608319" cy="3660458"/>
          </a:xfrm>
          <a:prstGeom prst="rect">
            <a:avLst/>
          </a:prstGeom>
        </p:spPr>
        <p:txBody>
          <a:bodyPr lIns="93828" tIns="93828" rIns="93828" bIns="93828" anchor="t" anchorCtr="0">
            <a:noAutofit/>
          </a:bodyPr>
          <a:lstStyle/>
          <a:p>
            <a:pPr>
              <a:buNone/>
            </a:pPr>
            <a:endParaRPr/>
          </a:p>
        </p:txBody>
      </p:sp>
      <p:sp>
        <p:nvSpPr>
          <p:cNvPr id="212" name="Shape 212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667612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3E677-5D4F-4C56-B104-01504E7F876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738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3E677-5D4F-4C56-B104-01504E7F8766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0232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0B5A5CFF-BEE8-F94B-9BAA-85DFE099F96C}" type="datetimeFigureOut">
              <a:rPr lang="en-US" smtClean="0"/>
              <a:t>11/1/19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17DD7AD4-1A67-7740-8622-AD92AFA080D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7954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5CFF-BEE8-F94B-9BAA-85DFE099F96C}" type="datetimeFigureOut">
              <a:rPr lang="en-US" smtClean="0"/>
              <a:t>11/1/19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D7AD4-1A67-7740-8622-AD92AFA08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173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5CFF-BEE8-F94B-9BAA-85DFE099F96C}" type="datetimeFigureOut">
              <a:rPr lang="en-US" smtClean="0"/>
              <a:t>11/1/19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D7AD4-1A67-7740-8622-AD92AFA080D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4621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5CFF-BEE8-F94B-9BAA-85DFE099F96C}" type="datetimeFigureOut">
              <a:rPr lang="en-US" smtClean="0"/>
              <a:t>11/1/19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D7AD4-1A67-7740-8622-AD92AFA080D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3724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5CFF-BEE8-F94B-9BAA-85DFE099F96C}" type="datetimeFigureOut">
              <a:rPr lang="en-US" smtClean="0"/>
              <a:t>11/1/19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D7AD4-1A67-7740-8622-AD92AFA08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6224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5CFF-BEE8-F94B-9BAA-85DFE099F96C}" type="datetimeFigureOut">
              <a:rPr lang="en-US" smtClean="0"/>
              <a:t>11/1/19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D7AD4-1A67-7740-8622-AD92AFA080D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1629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5CFF-BEE8-F94B-9BAA-85DFE099F96C}" type="datetimeFigureOut">
              <a:rPr lang="en-US" smtClean="0"/>
              <a:t>11/1/19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D7AD4-1A67-7740-8622-AD92AFA080D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3714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5CFF-BEE8-F94B-9BAA-85DFE099F96C}" type="datetimeFigureOut">
              <a:rPr lang="en-US" smtClean="0"/>
              <a:t>11/1/19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D7AD4-1A67-7740-8622-AD92AFA080D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50250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5CFF-BEE8-F94B-9BAA-85DFE099F96C}" type="datetimeFigureOut">
              <a:rPr lang="en-US" smtClean="0"/>
              <a:t>11/1/19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D7AD4-1A67-7740-8622-AD92AFA080D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128037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Рисунок 8"/>
          <p:cNvSpPr>
            <a:spLocks noGrp="1"/>
          </p:cNvSpPr>
          <p:nvPr>
            <p:ph type="pic" sz="quarter" idx="13"/>
          </p:nvPr>
        </p:nvSpPr>
        <p:spPr>
          <a:xfrm>
            <a:off x="1028700" y="1485900"/>
            <a:ext cx="2489200" cy="2576848"/>
          </a:xfrm>
          <a:prstGeom prst="ellipse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8" name="Рисунок 8"/>
          <p:cNvSpPr>
            <a:spLocks noGrp="1"/>
          </p:cNvSpPr>
          <p:nvPr>
            <p:ph type="pic" sz="quarter" idx="14"/>
          </p:nvPr>
        </p:nvSpPr>
        <p:spPr>
          <a:xfrm>
            <a:off x="3606800" y="1485900"/>
            <a:ext cx="2489200" cy="2576848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Рисунок 8"/>
          <p:cNvSpPr>
            <a:spLocks noGrp="1"/>
          </p:cNvSpPr>
          <p:nvPr>
            <p:ph type="pic" sz="quarter" idx="15"/>
          </p:nvPr>
        </p:nvSpPr>
        <p:spPr>
          <a:xfrm>
            <a:off x="6184900" y="1485900"/>
            <a:ext cx="2489200" cy="2576848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Рисунок 8"/>
          <p:cNvSpPr>
            <a:spLocks noGrp="1"/>
          </p:cNvSpPr>
          <p:nvPr>
            <p:ph type="pic" sz="quarter" idx="16"/>
          </p:nvPr>
        </p:nvSpPr>
        <p:spPr>
          <a:xfrm>
            <a:off x="8763000" y="1485900"/>
            <a:ext cx="2489200" cy="2576848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6388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8382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422400" y="2133601"/>
            <a:ext cx="10160000" cy="4068763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80108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5CFF-BEE8-F94B-9BAA-85DFE099F96C}" type="datetimeFigureOut">
              <a:rPr lang="en-US" smtClean="0"/>
              <a:t>11/1/19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D7AD4-1A67-7740-8622-AD92AFA08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401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5CFF-BEE8-F94B-9BAA-85DFE099F96C}" type="datetimeFigureOut">
              <a:rPr lang="en-US" smtClean="0"/>
              <a:t>11/1/19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D7AD4-1A67-7740-8622-AD92AFA080D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46189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5CFF-BEE8-F94B-9BAA-85DFE099F96C}" type="datetimeFigureOut">
              <a:rPr lang="en-US" smtClean="0"/>
              <a:t>11/1/19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D7AD4-1A67-7740-8622-AD92AFA08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519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5CFF-BEE8-F94B-9BAA-85DFE099F96C}" type="datetimeFigureOut">
              <a:rPr lang="en-US" smtClean="0"/>
              <a:t>11/1/19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D7AD4-1A67-7740-8622-AD92AFA080D3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7625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5CFF-BEE8-F94B-9BAA-85DFE099F96C}" type="datetimeFigureOut">
              <a:rPr lang="en-US" smtClean="0"/>
              <a:t>11/1/19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D7AD4-1A67-7740-8622-AD92AFA080D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04430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5CFF-BEE8-F94B-9BAA-85DFE099F96C}" type="datetimeFigureOut">
              <a:rPr lang="en-US" smtClean="0"/>
              <a:t>11/1/19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D7AD4-1A67-7740-8622-AD92AFA08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6557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5CFF-BEE8-F94B-9BAA-85DFE099F96C}" type="datetimeFigureOut">
              <a:rPr lang="en-US" smtClean="0"/>
              <a:t>11/1/19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D7AD4-1A67-7740-8622-AD92AFA080D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3935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A5CFF-BEE8-F94B-9BAA-85DFE099F96C}" type="datetimeFigureOut">
              <a:rPr lang="en-US" smtClean="0"/>
              <a:t>11/1/19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DD7AD4-1A67-7740-8622-AD92AFA08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1093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B5A5CFF-BEE8-F94B-9BAA-85DFE099F96C}" type="datetimeFigureOut">
              <a:rPr lang="en-US" smtClean="0"/>
              <a:t>11/1/19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7DD7AD4-1A67-7740-8622-AD92AFA080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61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jpe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hyperlink" Target="http://slides.sage-fox.com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9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jpeg"/><Relationship Id="rId4" Type="http://schemas.openxmlformats.org/officeDocument/2006/relationships/image" Target="../media/image38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tiff"/><Relationship Id="rId5" Type="http://schemas.openxmlformats.org/officeDocument/2006/relationships/image" Target="../media/image50.tiff"/><Relationship Id="rId4" Type="http://schemas.openxmlformats.org/officeDocument/2006/relationships/image" Target="../media/image49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tiff"/><Relationship Id="rId2" Type="http://schemas.openxmlformats.org/officeDocument/2006/relationships/image" Target="../media/image5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slides.sage-fox.com/" TargetMode="External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3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mailto:vertebralsubluxation.ckwon@gmail.com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8473F-EA05-B44B-A760-54BBDB81B7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5960" y="1940581"/>
            <a:ext cx="7430946" cy="1164115"/>
          </a:xfrm>
        </p:spPr>
        <p:txBody>
          <a:bodyPr/>
          <a:lstStyle/>
          <a:p>
            <a:r>
              <a:rPr lang="en-US" sz="3600" dirty="0"/>
              <a:t>Subluxation-Centered Outcomes and Advanced Imaging – a Research 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1BA1FF-4366-8D41-B611-9A99CA325B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2398" y="3842792"/>
            <a:ext cx="6815669" cy="1320802"/>
          </a:xfrm>
        </p:spPr>
        <p:txBody>
          <a:bodyPr/>
          <a:lstStyle/>
          <a:p>
            <a:r>
              <a:rPr lang="en-US" dirty="0"/>
              <a:t>Christie Kwon MS, DC, MPH(c)</a:t>
            </a:r>
          </a:p>
          <a:p>
            <a:r>
              <a:rPr lang="en-US" dirty="0"/>
              <a:t>FCS 2019 – C.E., 2 hours</a:t>
            </a:r>
          </a:p>
        </p:txBody>
      </p:sp>
      <p:pic>
        <p:nvPicPr>
          <p:cNvPr id="4" name="Shape 78">
            <a:extLst>
              <a:ext uri="{FF2B5EF4-FFF2-40B4-BE49-F238E27FC236}">
                <a16:creationId xmlns:a16="http://schemas.microsoft.com/office/drawing/2014/main" id="{584C5D40-F8A1-4245-8494-B949AEF07950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41169" y="5767754"/>
            <a:ext cx="2250832" cy="1090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8A7546-4559-6147-9D72-D3FE6E849B3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9374" y="5729510"/>
            <a:ext cx="3051958" cy="116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164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C84EF-57C8-8649-8BF4-F006DFA70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OATS - Instrumentation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3F107-4512-9C42-B58D-CE9CDD6F4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Thermography, Heart Rate Variability, Surface EMG, etc.</a:t>
            </a:r>
          </a:p>
          <a:p>
            <a:r>
              <a:rPr lang="en-US" dirty="0"/>
              <a:t>“A window to the nervous system”</a:t>
            </a:r>
          </a:p>
          <a:p>
            <a:r>
              <a:rPr lang="en-US" dirty="0"/>
              <a:t>The premise of chiropractic and correction of the vertebral subluxation recognizes both biomechanical and neurological components</a:t>
            </a:r>
          </a:p>
          <a:p>
            <a:r>
              <a:rPr lang="en-US" dirty="0"/>
              <a:t>Objective tools are necessary to examine the nervous system</a:t>
            </a:r>
          </a:p>
          <a:p>
            <a:r>
              <a:rPr lang="en-US" dirty="0"/>
              <a:t>Some techniques use these tools as indicators of when an adjustment is necessary</a:t>
            </a:r>
          </a:p>
          <a:p>
            <a:r>
              <a:rPr lang="en-US" dirty="0"/>
              <a:t>Outcomes can be measures with validity and reliability using these tools</a:t>
            </a:r>
          </a:p>
        </p:txBody>
      </p:sp>
      <p:pic>
        <p:nvPicPr>
          <p:cNvPr id="4" name="Shape 78">
            <a:extLst>
              <a:ext uri="{FF2B5EF4-FFF2-40B4-BE49-F238E27FC236}">
                <a16:creationId xmlns:a16="http://schemas.microsoft.com/office/drawing/2014/main" id="{8F96AAFC-95E4-0A43-8F7E-ADA5DFFD80F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9" y="6256266"/>
            <a:ext cx="1350431" cy="601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4739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C84EF-57C8-8649-8BF4-F006DFA70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OATS – Instrumentation (HRV)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3F107-4512-9C42-B58D-CE9CDD6F4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57073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According to Harvard University researchers</a:t>
            </a:r>
          </a:p>
          <a:p>
            <a:pPr lvl="1"/>
            <a:r>
              <a:rPr lang="en-US" dirty="0"/>
              <a:t>High HRV may be a leading indicator of health</a:t>
            </a:r>
          </a:p>
          <a:p>
            <a:pPr lvl="1"/>
            <a:r>
              <a:rPr lang="en-US" dirty="0"/>
              <a:t>Variability in beat-by-beat heart period is an intrinsic characteristic of healthy cardiac functioning. </a:t>
            </a:r>
          </a:p>
          <a:p>
            <a:pPr lvl="1"/>
            <a:r>
              <a:rPr lang="en-US" dirty="0"/>
              <a:t>Various stressors result in characteristic changes in variability and various disease states are associated with lesser variability </a:t>
            </a:r>
          </a:p>
          <a:p>
            <a:pPr marL="457200" lvl="1" indent="0">
              <a:buNone/>
            </a:pPr>
            <a:r>
              <a:rPr lang="en-US" dirty="0"/>
              <a:t>		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Adaptation!</a:t>
            </a:r>
          </a:p>
          <a:p>
            <a:r>
              <a:rPr lang="en-US" dirty="0"/>
              <a:t>Research suggests autonomic dysfunction may substantially contribute to organ failure, cardiovascular disease, and associate with disorders such as PTSD, poor executive function &amp; self-regulation</a:t>
            </a:r>
          </a:p>
        </p:txBody>
      </p:sp>
      <p:pic>
        <p:nvPicPr>
          <p:cNvPr id="4" name="Shape 78">
            <a:extLst>
              <a:ext uri="{FF2B5EF4-FFF2-40B4-BE49-F238E27FC236}">
                <a16:creationId xmlns:a16="http://schemas.microsoft.com/office/drawing/2014/main" id="{8F96AAFC-95E4-0A43-8F7E-ADA5DFFD80F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9" y="6256266"/>
            <a:ext cx="1350431" cy="601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825535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C84EF-57C8-8649-8BF4-F006DFA70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OATS – Subjective QoL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3F107-4512-9C42-B58D-CE9CDD6F4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Subjective, patient-reported measures of physical, mental, and social health are important indicators</a:t>
            </a:r>
          </a:p>
          <a:p>
            <a:r>
              <a:rPr lang="en-US" dirty="0"/>
              <a:t>They can be used to assess function, behaviors, and feelings</a:t>
            </a:r>
          </a:p>
          <a:p>
            <a:r>
              <a:rPr lang="en-US" dirty="0"/>
              <a:t>Many widely validated tools exists</a:t>
            </a:r>
          </a:p>
          <a:p>
            <a:r>
              <a:rPr lang="en-US" dirty="0"/>
              <a:t>Essential to patient-centered care</a:t>
            </a:r>
          </a:p>
          <a:p>
            <a:r>
              <a:rPr lang="en-US" dirty="0"/>
              <a:t>May reveal outcomes independent of symptoms</a:t>
            </a:r>
          </a:p>
          <a:p>
            <a:r>
              <a:rPr lang="en-US" dirty="0"/>
              <a:t>Data can be compared to a broad pool</a:t>
            </a:r>
          </a:p>
        </p:txBody>
      </p:sp>
      <p:pic>
        <p:nvPicPr>
          <p:cNvPr id="4" name="Shape 78">
            <a:extLst>
              <a:ext uri="{FF2B5EF4-FFF2-40B4-BE49-F238E27FC236}">
                <a16:creationId xmlns:a16="http://schemas.microsoft.com/office/drawing/2014/main" id="{8F96AAFC-95E4-0A43-8F7E-ADA5DFFD80F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9" y="6256266"/>
            <a:ext cx="1350431" cy="601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66546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3C2810C-BDF2-4EA9-8A12-384A9E061053}"/>
              </a:ext>
            </a:extLst>
          </p:cNvPr>
          <p:cNvSpPr/>
          <p:nvPr/>
        </p:nvSpPr>
        <p:spPr>
          <a:xfrm rot="18900154">
            <a:off x="-363760" y="2674784"/>
            <a:ext cx="11219942" cy="1513512"/>
          </a:xfrm>
          <a:custGeom>
            <a:avLst/>
            <a:gdLst>
              <a:gd name="connsiteX0" fmla="*/ 9706295 w 11219942"/>
              <a:gd name="connsiteY0" fmla="*/ 0 h 1513512"/>
              <a:gd name="connsiteX1" fmla="*/ 11219942 w 11219942"/>
              <a:gd name="connsiteY1" fmla="*/ 1513512 h 1513512"/>
              <a:gd name="connsiteX2" fmla="*/ 1513647 w 11219942"/>
              <a:gd name="connsiteY2" fmla="*/ 1513512 h 1513512"/>
              <a:gd name="connsiteX3" fmla="*/ 0 w 11219942"/>
              <a:gd name="connsiteY3" fmla="*/ 0 h 15135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9942" h="1513512">
                <a:moveTo>
                  <a:pt x="9706295" y="0"/>
                </a:moveTo>
                <a:lnTo>
                  <a:pt x="11219942" y="1513512"/>
                </a:lnTo>
                <a:lnTo>
                  <a:pt x="1513647" y="1513512"/>
                </a:lnTo>
                <a:lnTo>
                  <a:pt x="0" y="0"/>
                </a:lnTo>
                <a:close/>
              </a:path>
            </a:pathLst>
          </a:custGeom>
          <a:solidFill>
            <a:srgbClr val="FF7467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9E386ADD-61AC-4267-81AD-D0FCC958BDF9}"/>
              </a:ext>
            </a:extLst>
          </p:cNvPr>
          <p:cNvSpPr/>
          <p:nvPr/>
        </p:nvSpPr>
        <p:spPr>
          <a:xfrm>
            <a:off x="2200940" y="4125433"/>
            <a:ext cx="5433237" cy="2732567"/>
          </a:xfrm>
          <a:prstGeom prst="triangle">
            <a:avLst>
              <a:gd name="adj" fmla="val 50772"/>
            </a:avLst>
          </a:prstGeom>
          <a:solidFill>
            <a:srgbClr val="4CC8EC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753376-FD0B-4189-AFA2-EF8945CF9583}"/>
              </a:ext>
            </a:extLst>
          </p:cNvPr>
          <p:cNvSpPr txBox="1"/>
          <p:nvPr/>
        </p:nvSpPr>
        <p:spPr>
          <a:xfrm>
            <a:off x="7515222" y="1015855"/>
            <a:ext cx="385111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>
                <a:latin typeface="+mj-lt"/>
              </a:rPr>
              <a:t>Measuring the Immeasurable</a:t>
            </a:r>
          </a:p>
          <a:p>
            <a:endParaRPr lang="en-US" sz="2000" dirty="0">
              <a:latin typeface="+mj-lt"/>
            </a:endParaRPr>
          </a:p>
          <a:p>
            <a:r>
              <a:rPr lang="en-US" sz="2000" dirty="0">
                <a:latin typeface="+mj-lt"/>
              </a:rPr>
              <a:t>Advanced Imaging allows chiropractors to observe neurological and physiological changes related to the presence and correction of VSC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Neurochemistry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Neuroanatomy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Neurophysiology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Columnar Wiring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Brain Mapping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Psychology</a:t>
            </a:r>
          </a:p>
          <a:p>
            <a:pPr marL="742950" lvl="1" indent="-285750">
              <a:buFont typeface="Wingdings" panose="05000000000000000000" pitchFamily="2" charset="2"/>
              <a:buChar char="q"/>
            </a:pPr>
            <a:r>
              <a:rPr lang="en-US" dirty="0">
                <a:latin typeface="+mj-lt"/>
              </a:rPr>
              <a:t>Sociology</a:t>
            </a:r>
          </a:p>
          <a:p>
            <a:endParaRPr lang="en-US" sz="2000" dirty="0">
              <a:latin typeface="+mj-lt"/>
            </a:endParaRPr>
          </a:p>
        </p:txBody>
      </p:sp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3022569C-DEF1-FA44-825B-DB0211B8B2FD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796" y="961770"/>
            <a:ext cx="3778968" cy="3778968"/>
          </a:xfrm>
          <a:prstGeom prst="rect">
            <a:avLst/>
          </a:prstGeom>
        </p:spPr>
      </p:pic>
      <p:pic>
        <p:nvPicPr>
          <p:cNvPr id="16" name="Content Placeholder 4">
            <a:extLst>
              <a:ext uri="{FF2B5EF4-FFF2-40B4-BE49-F238E27FC236}">
                <a16:creationId xmlns:a16="http://schemas.microsoft.com/office/drawing/2014/main" id="{73FB3D01-56E6-A040-922A-B28F0C30FA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711880">
            <a:off x="3351791" y="3013233"/>
            <a:ext cx="3449219" cy="344921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8B0276-368E-A747-AC64-B84088C2698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91656" y="978079"/>
            <a:ext cx="2155706" cy="1841901"/>
          </a:xfrm>
          <a:prstGeom prst="rect">
            <a:avLst/>
          </a:prstGeom>
        </p:spPr>
      </p:pic>
      <p:pic>
        <p:nvPicPr>
          <p:cNvPr id="9" name="Shape 78">
            <a:extLst>
              <a:ext uri="{FF2B5EF4-FFF2-40B4-BE49-F238E27FC236}">
                <a16:creationId xmlns:a16="http://schemas.microsoft.com/office/drawing/2014/main" id="{104F9BC3-8283-CE45-8ABF-2029F174D26B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9" y="6256266"/>
            <a:ext cx="1350431" cy="601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87473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78">
            <a:extLst>
              <a:ext uri="{FF2B5EF4-FFF2-40B4-BE49-F238E27FC236}">
                <a16:creationId xmlns:a16="http://schemas.microsoft.com/office/drawing/2014/main" id="{8F96AAFC-95E4-0A43-8F7E-ADA5DFFD80F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9" y="6256266"/>
            <a:ext cx="1350431" cy="6017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1308AB16-34A9-C242-A08A-78CCDF77B7B1}"/>
              </a:ext>
            </a:extLst>
          </p:cNvPr>
          <p:cNvGrpSpPr/>
          <p:nvPr/>
        </p:nvGrpSpPr>
        <p:grpSpPr>
          <a:xfrm>
            <a:off x="113723" y="1135081"/>
            <a:ext cx="11289289" cy="4520864"/>
            <a:chOff x="-174021" y="1834412"/>
            <a:chExt cx="11289289" cy="4520864"/>
          </a:xfrm>
        </p:grpSpPr>
        <p:sp>
          <p:nvSpPr>
            <p:cNvPr id="6" name="Freeform: Shape 36">
              <a:extLst>
                <a:ext uri="{FF2B5EF4-FFF2-40B4-BE49-F238E27FC236}">
                  <a16:creationId xmlns:a16="http://schemas.microsoft.com/office/drawing/2014/main" id="{C9D6D5A5-FA2E-CD42-B4E0-A3F50873938B}"/>
                </a:ext>
              </a:extLst>
            </p:cNvPr>
            <p:cNvSpPr/>
            <p:nvPr/>
          </p:nvSpPr>
          <p:spPr>
            <a:xfrm flipV="1">
              <a:off x="7255278" y="3662727"/>
              <a:ext cx="1528746" cy="425673"/>
            </a:xfrm>
            <a:custGeom>
              <a:avLst/>
              <a:gdLst>
                <a:gd name="connsiteX0" fmla="*/ 1300146 w 1528746"/>
                <a:gd name="connsiteY0" fmla="*/ 425673 h 425673"/>
                <a:gd name="connsiteX1" fmla="*/ 1528746 w 1528746"/>
                <a:gd name="connsiteY1" fmla="*/ 212837 h 425673"/>
                <a:gd name="connsiteX2" fmla="*/ 1300146 w 1528746"/>
                <a:gd name="connsiteY2" fmla="*/ 0 h 425673"/>
                <a:gd name="connsiteX3" fmla="*/ 1300146 w 1528746"/>
                <a:gd name="connsiteY3" fmla="*/ 98537 h 425673"/>
                <a:gd name="connsiteX4" fmla="*/ 1097280 w 1528746"/>
                <a:gd name="connsiteY4" fmla="*/ 98537 h 425673"/>
                <a:gd name="connsiteX5" fmla="*/ 1097280 w 1528746"/>
                <a:gd name="connsiteY5" fmla="*/ 98536 h 425673"/>
                <a:gd name="connsiteX6" fmla="*/ 212143 w 1528746"/>
                <a:gd name="connsiteY6" fmla="*/ 98536 h 425673"/>
                <a:gd name="connsiteX7" fmla="*/ 193974 w 1528746"/>
                <a:gd name="connsiteY7" fmla="*/ 125485 h 425673"/>
                <a:gd name="connsiteX8" fmla="*/ 0 w 1528746"/>
                <a:gd name="connsiteY8" fmla="*/ 205831 h 425673"/>
                <a:gd name="connsiteX9" fmla="*/ 0 w 1528746"/>
                <a:gd name="connsiteY9" fmla="*/ 327136 h 425673"/>
                <a:gd name="connsiteX10" fmla="*/ 896111 w 1528746"/>
                <a:gd name="connsiteY10" fmla="*/ 327136 h 425673"/>
                <a:gd name="connsiteX11" fmla="*/ 896111 w 1528746"/>
                <a:gd name="connsiteY11" fmla="*/ 329552 h 425673"/>
                <a:gd name="connsiteX12" fmla="*/ 908071 w 1528746"/>
                <a:gd name="connsiteY12" fmla="*/ 327137 h 425673"/>
                <a:gd name="connsiteX13" fmla="*/ 1300146 w 1528746"/>
                <a:gd name="connsiteY13" fmla="*/ 327137 h 4256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528746" h="425673">
                  <a:moveTo>
                    <a:pt x="1300146" y="425673"/>
                  </a:moveTo>
                  <a:lnTo>
                    <a:pt x="1528746" y="212837"/>
                  </a:lnTo>
                  <a:lnTo>
                    <a:pt x="1300146" y="0"/>
                  </a:lnTo>
                  <a:lnTo>
                    <a:pt x="1300146" y="98537"/>
                  </a:lnTo>
                  <a:lnTo>
                    <a:pt x="1097280" y="98537"/>
                  </a:lnTo>
                  <a:lnTo>
                    <a:pt x="1097280" y="98536"/>
                  </a:lnTo>
                  <a:lnTo>
                    <a:pt x="212143" y="98536"/>
                  </a:lnTo>
                  <a:lnTo>
                    <a:pt x="193974" y="125485"/>
                  </a:lnTo>
                  <a:cubicBezTo>
                    <a:pt x="144332" y="175127"/>
                    <a:pt x="75752" y="205831"/>
                    <a:pt x="0" y="205831"/>
                  </a:cubicBezTo>
                  <a:lnTo>
                    <a:pt x="0" y="327136"/>
                  </a:lnTo>
                  <a:lnTo>
                    <a:pt x="896111" y="327136"/>
                  </a:lnTo>
                  <a:lnTo>
                    <a:pt x="896111" y="329552"/>
                  </a:lnTo>
                  <a:lnTo>
                    <a:pt x="908071" y="327137"/>
                  </a:lnTo>
                  <a:lnTo>
                    <a:pt x="1300146" y="327137"/>
                  </a:lnTo>
                  <a:close/>
                </a:path>
              </a:pathLst>
            </a:custGeom>
            <a:solidFill>
              <a:srgbClr val="60DCFF"/>
            </a:solidFill>
            <a:ln>
              <a:solidFill>
                <a:schemeClr val="bg1">
                  <a:alpha val="1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Freeform: Shape 34">
              <a:extLst>
                <a:ext uri="{FF2B5EF4-FFF2-40B4-BE49-F238E27FC236}">
                  <a16:creationId xmlns:a16="http://schemas.microsoft.com/office/drawing/2014/main" id="{5D6631F0-22E3-8B4C-B0C4-0BC22DB40AFE}"/>
                </a:ext>
              </a:extLst>
            </p:cNvPr>
            <p:cNvSpPr/>
            <p:nvPr/>
          </p:nvSpPr>
          <p:spPr>
            <a:xfrm>
              <a:off x="5876966" y="3753293"/>
              <a:ext cx="1850424" cy="1020726"/>
            </a:xfrm>
            <a:custGeom>
              <a:avLst/>
              <a:gdLst>
                <a:gd name="connsiteX0" fmla="*/ 253432 w 1850424"/>
                <a:gd name="connsiteY0" fmla="*/ 0 h 1020726"/>
                <a:gd name="connsiteX1" fmla="*/ 1097280 w 1850424"/>
                <a:gd name="connsiteY1" fmla="*/ 0 h 1020726"/>
                <a:gd name="connsiteX2" fmla="*/ 1097280 w 1850424"/>
                <a:gd name="connsiteY2" fmla="*/ 1 h 1020726"/>
                <a:gd name="connsiteX3" fmla="*/ 1351838 w 1850424"/>
                <a:gd name="connsiteY3" fmla="*/ 1 h 1020726"/>
                <a:gd name="connsiteX4" fmla="*/ 1751888 w 1850424"/>
                <a:gd name="connsiteY4" fmla="*/ 400051 h 1020726"/>
                <a:gd name="connsiteX5" fmla="*/ 1751888 w 1850424"/>
                <a:gd name="connsiteY5" fmla="*/ 792126 h 1020726"/>
                <a:gd name="connsiteX6" fmla="*/ 1850424 w 1850424"/>
                <a:gd name="connsiteY6" fmla="*/ 792126 h 1020726"/>
                <a:gd name="connsiteX7" fmla="*/ 1637588 w 1850424"/>
                <a:gd name="connsiteY7" fmla="*/ 1020726 h 1020726"/>
                <a:gd name="connsiteX8" fmla="*/ 1424753 w 1850424"/>
                <a:gd name="connsiteY8" fmla="*/ 792126 h 1020726"/>
                <a:gd name="connsiteX9" fmla="*/ 1523288 w 1850424"/>
                <a:gd name="connsiteY9" fmla="*/ 792126 h 1020726"/>
                <a:gd name="connsiteX10" fmla="*/ 1523288 w 1850424"/>
                <a:gd name="connsiteY10" fmla="*/ 400051 h 1020726"/>
                <a:gd name="connsiteX11" fmla="*/ 1351838 w 1850424"/>
                <a:gd name="connsiteY11" fmla="*/ 228601 h 1020726"/>
                <a:gd name="connsiteX12" fmla="*/ 936024 w 1850424"/>
                <a:gd name="connsiteY12" fmla="*/ 228601 h 1020726"/>
                <a:gd name="connsiteX13" fmla="*/ 936024 w 1850424"/>
                <a:gd name="connsiteY13" fmla="*/ 228600 h 1020726"/>
                <a:gd name="connsiteX14" fmla="*/ 0 w 1850424"/>
                <a:gd name="connsiteY14" fmla="*/ 228600 h 1020726"/>
                <a:gd name="connsiteX15" fmla="*/ 0 w 1850424"/>
                <a:gd name="connsiteY15" fmla="*/ 119126 h 1020726"/>
                <a:gd name="connsiteX16" fmla="*/ 31192 w 1850424"/>
                <a:gd name="connsiteY16" fmla="*/ 122270 h 1020726"/>
                <a:gd name="connsiteX17" fmla="*/ 225166 w 1850424"/>
                <a:gd name="connsiteY17" fmla="*/ 41924 h 1020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50424" h="1020726">
                  <a:moveTo>
                    <a:pt x="253432" y="0"/>
                  </a:moveTo>
                  <a:lnTo>
                    <a:pt x="1097280" y="0"/>
                  </a:lnTo>
                  <a:lnTo>
                    <a:pt x="1097280" y="1"/>
                  </a:lnTo>
                  <a:lnTo>
                    <a:pt x="1351838" y="1"/>
                  </a:lnTo>
                  <a:cubicBezTo>
                    <a:pt x="1572780" y="1"/>
                    <a:pt x="1751888" y="179109"/>
                    <a:pt x="1751888" y="400051"/>
                  </a:cubicBezTo>
                  <a:lnTo>
                    <a:pt x="1751888" y="792126"/>
                  </a:lnTo>
                  <a:lnTo>
                    <a:pt x="1850424" y="792126"/>
                  </a:lnTo>
                  <a:lnTo>
                    <a:pt x="1637588" y="1020726"/>
                  </a:lnTo>
                  <a:lnTo>
                    <a:pt x="1424753" y="792126"/>
                  </a:lnTo>
                  <a:lnTo>
                    <a:pt x="1523288" y="792126"/>
                  </a:lnTo>
                  <a:lnTo>
                    <a:pt x="1523288" y="400051"/>
                  </a:lnTo>
                  <a:cubicBezTo>
                    <a:pt x="1523288" y="305362"/>
                    <a:pt x="1446527" y="228601"/>
                    <a:pt x="1351838" y="228601"/>
                  </a:cubicBezTo>
                  <a:lnTo>
                    <a:pt x="936024" y="228601"/>
                  </a:lnTo>
                  <a:lnTo>
                    <a:pt x="936024" y="228600"/>
                  </a:lnTo>
                  <a:lnTo>
                    <a:pt x="0" y="228600"/>
                  </a:lnTo>
                  <a:lnTo>
                    <a:pt x="0" y="119126"/>
                  </a:lnTo>
                  <a:lnTo>
                    <a:pt x="31192" y="122270"/>
                  </a:lnTo>
                  <a:cubicBezTo>
                    <a:pt x="106944" y="122270"/>
                    <a:pt x="175524" y="91566"/>
                    <a:pt x="225166" y="41924"/>
                  </a:cubicBezTo>
                  <a:close/>
                </a:path>
              </a:pathLst>
            </a:custGeom>
            <a:solidFill>
              <a:srgbClr val="FF9285"/>
            </a:solidFill>
            <a:ln>
              <a:solidFill>
                <a:schemeClr val="bg1">
                  <a:alpha val="1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Freeform: Shape 32">
              <a:extLst>
                <a:ext uri="{FF2B5EF4-FFF2-40B4-BE49-F238E27FC236}">
                  <a16:creationId xmlns:a16="http://schemas.microsoft.com/office/drawing/2014/main" id="{D8F84026-FAA5-A249-AE1F-E26243A9C8D9}"/>
                </a:ext>
              </a:extLst>
            </p:cNvPr>
            <p:cNvSpPr/>
            <p:nvPr/>
          </p:nvSpPr>
          <p:spPr>
            <a:xfrm>
              <a:off x="4565259" y="2961168"/>
              <a:ext cx="1850424" cy="1020727"/>
            </a:xfrm>
            <a:custGeom>
              <a:avLst/>
              <a:gdLst>
                <a:gd name="connsiteX0" fmla="*/ 1637588 w 1850424"/>
                <a:gd name="connsiteY0" fmla="*/ 0 h 1020727"/>
                <a:gd name="connsiteX1" fmla="*/ 1850424 w 1850424"/>
                <a:gd name="connsiteY1" fmla="*/ 228600 h 1020727"/>
                <a:gd name="connsiteX2" fmla="*/ 1751888 w 1850424"/>
                <a:gd name="connsiteY2" fmla="*/ 228600 h 1020727"/>
                <a:gd name="connsiteX3" fmla="*/ 1751888 w 1850424"/>
                <a:gd name="connsiteY3" fmla="*/ 620675 h 1020727"/>
                <a:gd name="connsiteX4" fmla="*/ 1351838 w 1850424"/>
                <a:gd name="connsiteY4" fmla="*/ 1020726 h 1020727"/>
                <a:gd name="connsiteX5" fmla="*/ 1097280 w 1850424"/>
                <a:gd name="connsiteY5" fmla="*/ 1020726 h 1020727"/>
                <a:gd name="connsiteX6" fmla="*/ 1097280 w 1850424"/>
                <a:gd name="connsiteY6" fmla="*/ 1020727 h 1020727"/>
                <a:gd name="connsiteX7" fmla="*/ 192247 w 1850424"/>
                <a:gd name="connsiteY7" fmla="*/ 1020727 h 1020727"/>
                <a:gd name="connsiteX8" fmla="*/ 174727 w 1850424"/>
                <a:gd name="connsiteY8" fmla="*/ 994742 h 1020727"/>
                <a:gd name="connsiteX9" fmla="*/ 36038 w 1850424"/>
                <a:gd name="connsiteY9" fmla="*/ 919968 h 1020727"/>
                <a:gd name="connsiteX10" fmla="*/ 0 w 1850424"/>
                <a:gd name="connsiteY10" fmla="*/ 916335 h 1020727"/>
                <a:gd name="connsiteX11" fmla="*/ 0 w 1850424"/>
                <a:gd name="connsiteY11" fmla="*/ 792127 h 1020727"/>
                <a:gd name="connsiteX12" fmla="*/ 936024 w 1850424"/>
                <a:gd name="connsiteY12" fmla="*/ 792127 h 1020727"/>
                <a:gd name="connsiteX13" fmla="*/ 936024 w 1850424"/>
                <a:gd name="connsiteY13" fmla="*/ 792125 h 1020727"/>
                <a:gd name="connsiteX14" fmla="*/ 1351838 w 1850424"/>
                <a:gd name="connsiteY14" fmla="*/ 792125 h 1020727"/>
                <a:gd name="connsiteX15" fmla="*/ 1523288 w 1850424"/>
                <a:gd name="connsiteY15" fmla="*/ 620675 h 1020727"/>
                <a:gd name="connsiteX16" fmla="*/ 1523288 w 1850424"/>
                <a:gd name="connsiteY16" fmla="*/ 228600 h 1020727"/>
                <a:gd name="connsiteX17" fmla="*/ 1424753 w 1850424"/>
                <a:gd name="connsiteY17" fmla="*/ 228600 h 1020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850424" h="1020727">
                  <a:moveTo>
                    <a:pt x="1637588" y="0"/>
                  </a:moveTo>
                  <a:lnTo>
                    <a:pt x="1850424" y="228600"/>
                  </a:lnTo>
                  <a:lnTo>
                    <a:pt x="1751888" y="228600"/>
                  </a:lnTo>
                  <a:lnTo>
                    <a:pt x="1751888" y="620675"/>
                  </a:lnTo>
                  <a:cubicBezTo>
                    <a:pt x="1751888" y="841618"/>
                    <a:pt x="1572780" y="1020726"/>
                    <a:pt x="1351838" y="1020726"/>
                  </a:cubicBezTo>
                  <a:lnTo>
                    <a:pt x="1097280" y="1020726"/>
                  </a:lnTo>
                  <a:lnTo>
                    <a:pt x="1097280" y="1020727"/>
                  </a:lnTo>
                  <a:lnTo>
                    <a:pt x="192247" y="1020727"/>
                  </a:lnTo>
                  <a:lnTo>
                    <a:pt x="174727" y="994742"/>
                  </a:lnTo>
                  <a:cubicBezTo>
                    <a:pt x="137495" y="957510"/>
                    <a:pt x="89611" y="930931"/>
                    <a:pt x="36038" y="919968"/>
                  </a:cubicBezTo>
                  <a:lnTo>
                    <a:pt x="0" y="916335"/>
                  </a:lnTo>
                  <a:lnTo>
                    <a:pt x="0" y="792127"/>
                  </a:lnTo>
                  <a:lnTo>
                    <a:pt x="936024" y="792127"/>
                  </a:lnTo>
                  <a:lnTo>
                    <a:pt x="936024" y="792125"/>
                  </a:lnTo>
                  <a:lnTo>
                    <a:pt x="1351838" y="792125"/>
                  </a:lnTo>
                  <a:cubicBezTo>
                    <a:pt x="1446527" y="792125"/>
                    <a:pt x="1523288" y="715364"/>
                    <a:pt x="1523288" y="620675"/>
                  </a:cubicBezTo>
                  <a:lnTo>
                    <a:pt x="1523288" y="228600"/>
                  </a:lnTo>
                  <a:lnTo>
                    <a:pt x="1424753" y="228600"/>
                  </a:lnTo>
                  <a:close/>
                </a:path>
              </a:pathLst>
            </a:custGeom>
            <a:solidFill>
              <a:srgbClr val="57CCC6"/>
            </a:solidFill>
            <a:ln>
              <a:solidFill>
                <a:schemeClr val="bg1">
                  <a:alpha val="1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Freeform: Shape 30">
              <a:extLst>
                <a:ext uri="{FF2B5EF4-FFF2-40B4-BE49-F238E27FC236}">
                  <a16:creationId xmlns:a16="http://schemas.microsoft.com/office/drawing/2014/main" id="{8410F42F-D700-5748-B889-5DE9A428E329}"/>
                </a:ext>
              </a:extLst>
            </p:cNvPr>
            <p:cNvSpPr/>
            <p:nvPr/>
          </p:nvSpPr>
          <p:spPr>
            <a:xfrm rot="5400000">
              <a:off x="3592385" y="3333660"/>
              <a:ext cx="1020728" cy="1859997"/>
            </a:xfrm>
            <a:custGeom>
              <a:avLst/>
              <a:gdLst>
                <a:gd name="connsiteX0" fmla="*/ 0 w 1020728"/>
                <a:gd name="connsiteY0" fmla="*/ 1642382 h 1859997"/>
                <a:gd name="connsiteX1" fmla="*/ 0 w 1020728"/>
                <a:gd name="connsiteY1" fmla="*/ 762717 h 1859997"/>
                <a:gd name="connsiteX2" fmla="*/ 3 w 1020728"/>
                <a:gd name="connsiteY2" fmla="*/ 762717 h 1859997"/>
                <a:gd name="connsiteX3" fmla="*/ 3 w 1020728"/>
                <a:gd name="connsiteY3" fmla="*/ 498586 h 1859997"/>
                <a:gd name="connsiteX4" fmla="*/ 400053 w 1020728"/>
                <a:gd name="connsiteY4" fmla="*/ 98536 h 1859997"/>
                <a:gd name="connsiteX5" fmla="*/ 792128 w 1020728"/>
                <a:gd name="connsiteY5" fmla="*/ 98536 h 1859997"/>
                <a:gd name="connsiteX6" fmla="*/ 792128 w 1020728"/>
                <a:gd name="connsiteY6" fmla="*/ 0 h 1859997"/>
                <a:gd name="connsiteX7" fmla="*/ 1020728 w 1020728"/>
                <a:gd name="connsiteY7" fmla="*/ 212836 h 1859997"/>
                <a:gd name="connsiteX8" fmla="*/ 792128 w 1020728"/>
                <a:gd name="connsiteY8" fmla="*/ 425671 h 1859997"/>
                <a:gd name="connsiteX9" fmla="*/ 792128 w 1020728"/>
                <a:gd name="connsiteY9" fmla="*/ 327136 h 1859997"/>
                <a:gd name="connsiteX10" fmla="*/ 400053 w 1020728"/>
                <a:gd name="connsiteY10" fmla="*/ 327136 h 1859997"/>
                <a:gd name="connsiteX11" fmla="*/ 228603 w 1020728"/>
                <a:gd name="connsiteY11" fmla="*/ 498586 h 1859997"/>
                <a:gd name="connsiteX12" fmla="*/ 228603 w 1020728"/>
                <a:gd name="connsiteY12" fmla="*/ 914400 h 1859997"/>
                <a:gd name="connsiteX13" fmla="*/ 228601 w 1020728"/>
                <a:gd name="connsiteY13" fmla="*/ 914400 h 1859997"/>
                <a:gd name="connsiteX14" fmla="*/ 228600 w 1020728"/>
                <a:gd name="connsiteY14" fmla="*/ 1859997 h 1859997"/>
                <a:gd name="connsiteX15" fmla="*/ 121802 w 1020728"/>
                <a:gd name="connsiteY15" fmla="*/ 1859997 h 1859997"/>
                <a:gd name="connsiteX16" fmla="*/ 116695 w 1020728"/>
                <a:gd name="connsiteY16" fmla="*/ 1809335 h 1859997"/>
                <a:gd name="connsiteX17" fmla="*/ 41922 w 1020728"/>
                <a:gd name="connsiteY17" fmla="*/ 1670647 h 18599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020728" h="1859997">
                  <a:moveTo>
                    <a:pt x="0" y="1642382"/>
                  </a:moveTo>
                  <a:lnTo>
                    <a:pt x="0" y="762717"/>
                  </a:lnTo>
                  <a:lnTo>
                    <a:pt x="3" y="762717"/>
                  </a:lnTo>
                  <a:lnTo>
                    <a:pt x="3" y="498586"/>
                  </a:lnTo>
                  <a:cubicBezTo>
                    <a:pt x="3" y="277644"/>
                    <a:pt x="179111" y="98536"/>
                    <a:pt x="400053" y="98536"/>
                  </a:cubicBezTo>
                  <a:lnTo>
                    <a:pt x="792128" y="98536"/>
                  </a:lnTo>
                  <a:lnTo>
                    <a:pt x="792128" y="0"/>
                  </a:lnTo>
                  <a:lnTo>
                    <a:pt x="1020728" y="212836"/>
                  </a:lnTo>
                  <a:lnTo>
                    <a:pt x="792128" y="425671"/>
                  </a:lnTo>
                  <a:lnTo>
                    <a:pt x="792128" y="327136"/>
                  </a:lnTo>
                  <a:lnTo>
                    <a:pt x="400053" y="327136"/>
                  </a:lnTo>
                  <a:cubicBezTo>
                    <a:pt x="305364" y="327136"/>
                    <a:pt x="228603" y="403897"/>
                    <a:pt x="228603" y="498586"/>
                  </a:cubicBezTo>
                  <a:lnTo>
                    <a:pt x="228603" y="914400"/>
                  </a:lnTo>
                  <a:lnTo>
                    <a:pt x="228601" y="914400"/>
                  </a:lnTo>
                  <a:lnTo>
                    <a:pt x="228600" y="1859997"/>
                  </a:lnTo>
                  <a:lnTo>
                    <a:pt x="121802" y="1859997"/>
                  </a:lnTo>
                  <a:lnTo>
                    <a:pt x="116695" y="1809335"/>
                  </a:lnTo>
                  <a:cubicBezTo>
                    <a:pt x="105733" y="1755763"/>
                    <a:pt x="79154" y="1707879"/>
                    <a:pt x="41922" y="1670647"/>
                  </a:cubicBezTo>
                  <a:close/>
                </a:path>
              </a:pathLst>
            </a:custGeom>
            <a:solidFill>
              <a:srgbClr val="F4C956"/>
            </a:solidFill>
            <a:ln>
              <a:solidFill>
                <a:schemeClr val="bg1">
                  <a:alpha val="1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Freeform: Shape 28">
              <a:extLst>
                <a:ext uri="{FF2B5EF4-FFF2-40B4-BE49-F238E27FC236}">
                  <a16:creationId xmlns:a16="http://schemas.microsoft.com/office/drawing/2014/main" id="{76C04AB9-1A14-5B4E-BCBD-A7C1BA284E6E}"/>
                </a:ext>
              </a:extLst>
            </p:cNvPr>
            <p:cNvSpPr/>
            <p:nvPr/>
          </p:nvSpPr>
          <p:spPr>
            <a:xfrm>
              <a:off x="1732765" y="2961168"/>
              <a:ext cx="1876995" cy="1020726"/>
            </a:xfrm>
            <a:custGeom>
              <a:avLst/>
              <a:gdLst>
                <a:gd name="connsiteX0" fmla="*/ 1664159 w 1876995"/>
                <a:gd name="connsiteY0" fmla="*/ 0 h 1020726"/>
                <a:gd name="connsiteX1" fmla="*/ 1876995 w 1876995"/>
                <a:gd name="connsiteY1" fmla="*/ 228600 h 1020726"/>
                <a:gd name="connsiteX2" fmla="*/ 1778459 w 1876995"/>
                <a:gd name="connsiteY2" fmla="*/ 228600 h 1020726"/>
                <a:gd name="connsiteX3" fmla="*/ 1778459 w 1876995"/>
                <a:gd name="connsiteY3" fmla="*/ 620675 h 1020726"/>
                <a:gd name="connsiteX4" fmla="*/ 1378409 w 1876995"/>
                <a:gd name="connsiteY4" fmla="*/ 1020726 h 1020726"/>
                <a:gd name="connsiteX5" fmla="*/ 962595 w 1876995"/>
                <a:gd name="connsiteY5" fmla="*/ 1020726 h 1020726"/>
                <a:gd name="connsiteX6" fmla="*/ 962595 w 1876995"/>
                <a:gd name="connsiteY6" fmla="*/ 1020724 h 1020726"/>
                <a:gd name="connsiteX7" fmla="*/ 320523 w 1876995"/>
                <a:gd name="connsiteY7" fmla="*/ 1020724 h 1020726"/>
                <a:gd name="connsiteX8" fmla="*/ 303005 w 1876995"/>
                <a:gd name="connsiteY8" fmla="*/ 994742 h 1020726"/>
                <a:gd name="connsiteX9" fmla="*/ 109031 w 1876995"/>
                <a:gd name="connsiteY9" fmla="*/ 914395 h 1020726"/>
                <a:gd name="connsiteX10" fmla="*/ 2253 w 1876995"/>
                <a:gd name="connsiteY10" fmla="*/ 935953 h 1020726"/>
                <a:gd name="connsiteX11" fmla="*/ 0 w 1876995"/>
                <a:gd name="connsiteY11" fmla="*/ 937175 h 1020726"/>
                <a:gd name="connsiteX12" fmla="*/ 0 w 1876995"/>
                <a:gd name="connsiteY12" fmla="*/ 792124 h 1020726"/>
                <a:gd name="connsiteX13" fmla="*/ 1097280 w 1876995"/>
                <a:gd name="connsiteY13" fmla="*/ 792124 h 1020726"/>
                <a:gd name="connsiteX14" fmla="*/ 1097280 w 1876995"/>
                <a:gd name="connsiteY14" fmla="*/ 792126 h 1020726"/>
                <a:gd name="connsiteX15" fmla="*/ 1378409 w 1876995"/>
                <a:gd name="connsiteY15" fmla="*/ 792126 h 1020726"/>
                <a:gd name="connsiteX16" fmla="*/ 1549859 w 1876995"/>
                <a:gd name="connsiteY16" fmla="*/ 620675 h 1020726"/>
                <a:gd name="connsiteX17" fmla="*/ 1549859 w 1876995"/>
                <a:gd name="connsiteY17" fmla="*/ 228600 h 1020726"/>
                <a:gd name="connsiteX18" fmla="*/ 1451324 w 1876995"/>
                <a:gd name="connsiteY18" fmla="*/ 228600 h 10207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76995" h="1020726">
                  <a:moveTo>
                    <a:pt x="1664159" y="0"/>
                  </a:moveTo>
                  <a:lnTo>
                    <a:pt x="1876995" y="228600"/>
                  </a:lnTo>
                  <a:lnTo>
                    <a:pt x="1778459" y="228600"/>
                  </a:lnTo>
                  <a:lnTo>
                    <a:pt x="1778459" y="620675"/>
                  </a:lnTo>
                  <a:cubicBezTo>
                    <a:pt x="1778459" y="841618"/>
                    <a:pt x="1599351" y="1020726"/>
                    <a:pt x="1378409" y="1020726"/>
                  </a:cubicBezTo>
                  <a:lnTo>
                    <a:pt x="962595" y="1020726"/>
                  </a:lnTo>
                  <a:lnTo>
                    <a:pt x="962595" y="1020724"/>
                  </a:lnTo>
                  <a:lnTo>
                    <a:pt x="320523" y="1020724"/>
                  </a:lnTo>
                  <a:lnTo>
                    <a:pt x="303005" y="994742"/>
                  </a:lnTo>
                  <a:cubicBezTo>
                    <a:pt x="253363" y="945099"/>
                    <a:pt x="184783" y="914395"/>
                    <a:pt x="109031" y="914395"/>
                  </a:cubicBezTo>
                  <a:cubicBezTo>
                    <a:pt x="71155" y="914395"/>
                    <a:pt x="35072" y="922071"/>
                    <a:pt x="2253" y="935953"/>
                  </a:cubicBezTo>
                  <a:lnTo>
                    <a:pt x="0" y="937175"/>
                  </a:lnTo>
                  <a:lnTo>
                    <a:pt x="0" y="792124"/>
                  </a:lnTo>
                  <a:lnTo>
                    <a:pt x="1097280" y="792124"/>
                  </a:lnTo>
                  <a:lnTo>
                    <a:pt x="1097280" y="792126"/>
                  </a:lnTo>
                  <a:lnTo>
                    <a:pt x="1378409" y="792126"/>
                  </a:lnTo>
                  <a:cubicBezTo>
                    <a:pt x="1473098" y="792126"/>
                    <a:pt x="1549859" y="715364"/>
                    <a:pt x="1549859" y="620675"/>
                  </a:cubicBezTo>
                  <a:lnTo>
                    <a:pt x="1549859" y="228600"/>
                  </a:lnTo>
                  <a:lnTo>
                    <a:pt x="1451324" y="228600"/>
                  </a:lnTo>
                  <a:close/>
                </a:path>
              </a:pathLst>
            </a:custGeom>
            <a:solidFill>
              <a:srgbClr val="4CC8EC"/>
            </a:solidFill>
            <a:ln>
              <a:solidFill>
                <a:schemeClr val="bg1">
                  <a:alpha val="1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Freeform: Shape 15">
              <a:extLst>
                <a:ext uri="{FF2B5EF4-FFF2-40B4-BE49-F238E27FC236}">
                  <a16:creationId xmlns:a16="http://schemas.microsoft.com/office/drawing/2014/main" id="{863173B3-7219-7E47-B89D-88B9361A1707}"/>
                </a:ext>
              </a:extLst>
            </p:cNvPr>
            <p:cNvSpPr/>
            <p:nvPr/>
          </p:nvSpPr>
          <p:spPr>
            <a:xfrm rot="5400000">
              <a:off x="653902" y="3099392"/>
              <a:ext cx="1020728" cy="2328531"/>
            </a:xfrm>
            <a:custGeom>
              <a:avLst/>
              <a:gdLst>
                <a:gd name="connsiteX0" fmla="*/ 0 w 1020728"/>
                <a:gd name="connsiteY0" fmla="*/ 2328531 h 2328531"/>
                <a:gd name="connsiteX1" fmla="*/ 0 w 1020728"/>
                <a:gd name="connsiteY1" fmla="*/ 588343 h 2328531"/>
                <a:gd name="connsiteX2" fmla="*/ 3 w 1020728"/>
                <a:gd name="connsiteY2" fmla="*/ 588343 h 2328531"/>
                <a:gd name="connsiteX3" fmla="*/ 3 w 1020728"/>
                <a:gd name="connsiteY3" fmla="*/ 498586 h 2328531"/>
                <a:gd name="connsiteX4" fmla="*/ 400053 w 1020728"/>
                <a:gd name="connsiteY4" fmla="*/ 98536 h 2328531"/>
                <a:gd name="connsiteX5" fmla="*/ 792128 w 1020728"/>
                <a:gd name="connsiteY5" fmla="*/ 98536 h 2328531"/>
                <a:gd name="connsiteX6" fmla="*/ 792128 w 1020728"/>
                <a:gd name="connsiteY6" fmla="*/ 0 h 2328531"/>
                <a:gd name="connsiteX7" fmla="*/ 1020728 w 1020728"/>
                <a:gd name="connsiteY7" fmla="*/ 212836 h 2328531"/>
                <a:gd name="connsiteX8" fmla="*/ 792128 w 1020728"/>
                <a:gd name="connsiteY8" fmla="*/ 425671 h 2328531"/>
                <a:gd name="connsiteX9" fmla="*/ 792128 w 1020728"/>
                <a:gd name="connsiteY9" fmla="*/ 327136 h 2328531"/>
                <a:gd name="connsiteX10" fmla="*/ 400053 w 1020728"/>
                <a:gd name="connsiteY10" fmla="*/ 327136 h 2328531"/>
                <a:gd name="connsiteX11" fmla="*/ 228603 w 1020728"/>
                <a:gd name="connsiteY11" fmla="*/ 498586 h 2328531"/>
                <a:gd name="connsiteX12" fmla="*/ 228603 w 1020728"/>
                <a:gd name="connsiteY12" fmla="*/ 914400 h 2328531"/>
                <a:gd name="connsiteX13" fmla="*/ 228601 w 1020728"/>
                <a:gd name="connsiteY13" fmla="*/ 914400 h 2328531"/>
                <a:gd name="connsiteX14" fmla="*/ 228601 w 1020728"/>
                <a:gd name="connsiteY14" fmla="*/ 2328531 h 23285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20728" h="2328531">
                  <a:moveTo>
                    <a:pt x="0" y="2328531"/>
                  </a:moveTo>
                  <a:lnTo>
                    <a:pt x="0" y="588343"/>
                  </a:lnTo>
                  <a:lnTo>
                    <a:pt x="3" y="588343"/>
                  </a:lnTo>
                  <a:lnTo>
                    <a:pt x="3" y="498586"/>
                  </a:lnTo>
                  <a:cubicBezTo>
                    <a:pt x="3" y="277644"/>
                    <a:pt x="179111" y="98536"/>
                    <a:pt x="400053" y="98536"/>
                  </a:cubicBezTo>
                  <a:lnTo>
                    <a:pt x="792128" y="98536"/>
                  </a:lnTo>
                  <a:lnTo>
                    <a:pt x="792128" y="0"/>
                  </a:lnTo>
                  <a:lnTo>
                    <a:pt x="1020728" y="212836"/>
                  </a:lnTo>
                  <a:lnTo>
                    <a:pt x="792128" y="425671"/>
                  </a:lnTo>
                  <a:lnTo>
                    <a:pt x="792128" y="327136"/>
                  </a:lnTo>
                  <a:lnTo>
                    <a:pt x="400053" y="327136"/>
                  </a:lnTo>
                  <a:cubicBezTo>
                    <a:pt x="305364" y="327136"/>
                    <a:pt x="228603" y="403897"/>
                    <a:pt x="228603" y="498586"/>
                  </a:cubicBezTo>
                  <a:lnTo>
                    <a:pt x="228603" y="914400"/>
                  </a:lnTo>
                  <a:lnTo>
                    <a:pt x="228601" y="914400"/>
                  </a:lnTo>
                  <a:lnTo>
                    <a:pt x="228601" y="2328531"/>
                  </a:lnTo>
                  <a:close/>
                </a:path>
              </a:pathLst>
            </a:custGeom>
            <a:solidFill>
              <a:srgbClr val="FF7467"/>
            </a:solidFill>
            <a:ln>
              <a:solidFill>
                <a:schemeClr val="bg1">
                  <a:alpha val="1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1C54261-1CDA-0F46-9D5A-19361FA27224}"/>
                </a:ext>
              </a:extLst>
            </p:cNvPr>
            <p:cNvGrpSpPr/>
            <p:nvPr/>
          </p:nvGrpSpPr>
          <p:grpSpPr>
            <a:xfrm>
              <a:off x="3100809" y="1834412"/>
              <a:ext cx="2831871" cy="1277273"/>
              <a:chOff x="1708418" y="1733065"/>
              <a:chExt cx="2831871" cy="1277273"/>
            </a:xfrm>
          </p:grpSpPr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9DD03AFE-893B-3645-87E9-F9316C8DA2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08418" y="2063338"/>
                <a:ext cx="589610" cy="589611"/>
              </a:xfrm>
              <a:prstGeom prst="ellipse">
                <a:avLst/>
              </a:prstGeom>
              <a:solidFill>
                <a:srgbClr val="4CC8EC"/>
              </a:solidFill>
              <a:ln w="6350">
                <a:solidFill>
                  <a:schemeClr val="bg1">
                    <a:alpha val="15000"/>
                  </a:schemeClr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  <a:latin typeface="Lato"/>
                  </a:rPr>
                  <a:t>2</a:t>
                </a: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ACE5093-201F-084F-9906-B8F8B0077154}"/>
                  </a:ext>
                </a:extLst>
              </p:cNvPr>
              <p:cNvSpPr txBox="1"/>
              <p:nvPr/>
            </p:nvSpPr>
            <p:spPr>
              <a:xfrm>
                <a:off x="2409187" y="1733065"/>
                <a:ext cx="2131102" cy="1277273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US" sz="1600" b="1" dirty="0">
                    <a:latin typeface="Candara" panose="020E0502030303020204" pitchFamily="34" charset="0"/>
                  </a:rPr>
                  <a:t>BOLD Effect</a:t>
                </a:r>
              </a:p>
              <a:p>
                <a:endParaRPr lang="en-US" sz="200" dirty="0">
                  <a:latin typeface="Candara" panose="020E0502030303020204" pitchFamily="34" charset="0"/>
                </a:endParaRPr>
              </a:p>
              <a:p>
                <a:r>
                  <a:rPr lang="en-US" sz="1300" dirty="0">
                    <a:latin typeface="Candara" panose="020E0502030303020204" pitchFamily="34" charset="0"/>
                  </a:rPr>
                  <a:t>Blood-Oxygen level dependent contrast;</a:t>
                </a:r>
              </a:p>
              <a:p>
                <a:r>
                  <a:rPr lang="en-US" sz="1300" dirty="0" err="1">
                    <a:latin typeface="Candara" panose="020E0502030303020204" pitchFamily="34" charset="0"/>
                  </a:rPr>
                  <a:t>Hb</a:t>
                </a:r>
                <a:r>
                  <a:rPr lang="en-US" sz="1300" dirty="0">
                    <a:latin typeface="Candara" panose="020E0502030303020204" pitchFamily="34" charset="0"/>
                  </a:rPr>
                  <a:t> has different magnetic properties when oxygenated and deoxygenated</a:t>
                </a:r>
                <a:endParaRPr lang="en-US" sz="1300" dirty="0"/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D9253DC-4E61-7342-B90D-EAE6E578108A}"/>
                </a:ext>
              </a:extLst>
            </p:cNvPr>
            <p:cNvGrpSpPr/>
            <p:nvPr/>
          </p:nvGrpSpPr>
          <p:grpSpPr>
            <a:xfrm>
              <a:off x="1816270" y="4888544"/>
              <a:ext cx="2669418" cy="1354217"/>
              <a:chOff x="1708418" y="1990836"/>
              <a:chExt cx="2669418" cy="1354217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4424A9E-3655-FA49-BD8A-3BF09714DB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08418" y="2063338"/>
                <a:ext cx="589610" cy="589611"/>
              </a:xfrm>
              <a:prstGeom prst="ellipse">
                <a:avLst/>
              </a:prstGeom>
              <a:solidFill>
                <a:srgbClr val="FF7467"/>
              </a:solidFill>
              <a:ln w="6350">
                <a:solidFill>
                  <a:schemeClr val="bg1">
                    <a:alpha val="15000"/>
                  </a:schemeClr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  <a:latin typeface="Lato"/>
                  </a:rPr>
                  <a:t>1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99F40E42-AEDC-DD46-9929-E76DB0A0972C}"/>
                  </a:ext>
                </a:extLst>
              </p:cNvPr>
              <p:cNvSpPr txBox="1"/>
              <p:nvPr/>
            </p:nvSpPr>
            <p:spPr>
              <a:xfrm>
                <a:off x="2390616" y="1990836"/>
                <a:ext cx="1987220" cy="1354217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US" sz="1600" b="1" dirty="0">
                    <a:latin typeface="Candara" panose="020E0502030303020204" pitchFamily="34" charset="0"/>
                  </a:rPr>
                  <a:t>3D Images Pictures</a:t>
                </a:r>
              </a:p>
              <a:p>
                <a:endParaRPr lang="en-US" sz="200" dirty="0">
                  <a:latin typeface="Candara" panose="020E0502030303020204" pitchFamily="34" charset="0"/>
                </a:endParaRPr>
              </a:p>
              <a:p>
                <a:pPr algn="ctr"/>
                <a:r>
                  <a:rPr lang="en-US" sz="1400" dirty="0">
                    <a:latin typeface="Candara" panose="020E0502030303020204" pitchFamily="34" charset="0"/>
                  </a:rPr>
                  <a:t>Obtains images of brain structures using magnetic fields and radio waves (NMR – nuclear magnetic resonance)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C00519F-E422-6A42-BCCA-A3C2E96D807E}"/>
                </a:ext>
              </a:extLst>
            </p:cNvPr>
            <p:cNvGrpSpPr/>
            <p:nvPr/>
          </p:nvGrpSpPr>
          <p:grpSpPr>
            <a:xfrm>
              <a:off x="5908451" y="2034467"/>
              <a:ext cx="2693654" cy="1077218"/>
              <a:chOff x="1708418" y="1990836"/>
              <a:chExt cx="2693654" cy="1077218"/>
            </a:xfrm>
          </p:grpSpPr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178F7A91-E5DD-D54E-B407-C847A837D0D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08418" y="2063338"/>
                <a:ext cx="589610" cy="589611"/>
              </a:xfrm>
              <a:prstGeom prst="ellipse">
                <a:avLst/>
              </a:prstGeom>
              <a:solidFill>
                <a:srgbClr val="57CCC6"/>
              </a:solidFill>
              <a:ln w="6350">
                <a:solidFill>
                  <a:schemeClr val="bg1">
                    <a:alpha val="15000"/>
                  </a:schemeClr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  <a:latin typeface="Lato"/>
                  </a:rPr>
                  <a:t>4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DFD6742-B94E-9347-B300-0E31DF81711D}"/>
                  </a:ext>
                </a:extLst>
              </p:cNvPr>
              <p:cNvSpPr txBox="1"/>
              <p:nvPr/>
            </p:nvSpPr>
            <p:spPr>
              <a:xfrm>
                <a:off x="2434157" y="1990836"/>
                <a:ext cx="1967915" cy="1077218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US" sz="1600" b="1" dirty="0">
                    <a:latin typeface="Candara" panose="020E0502030303020204" pitchFamily="34" charset="0"/>
                  </a:rPr>
                  <a:t>The Body is Efficient</a:t>
                </a:r>
              </a:p>
              <a:p>
                <a:endParaRPr lang="en-US" sz="200" dirty="0">
                  <a:latin typeface="Candara" panose="020E0502030303020204" pitchFamily="34" charset="0"/>
                </a:endParaRPr>
              </a:p>
              <a:p>
                <a:r>
                  <a:rPr lang="en-US" sz="1300" dirty="0">
                    <a:latin typeface="Candara" panose="020E0502030303020204" pitchFamily="34" charset="0"/>
                  </a:rPr>
                  <a:t>The brain always receives the amount of oxygen it needs </a:t>
                </a:r>
                <a:r>
                  <a:rPr lang="en-US" sz="1300" dirty="0">
                    <a:latin typeface="Candara" panose="020E0502030303020204" pitchFamily="34" charset="0"/>
                    <a:sym typeface="Wingdings" pitchFamily="2" charset="2"/>
                  </a:rPr>
                  <a:t> r</a:t>
                </a:r>
                <a:r>
                  <a:rPr lang="en-US" sz="1300" dirty="0">
                    <a:latin typeface="Candara" panose="020E0502030303020204" pitchFamily="34" charset="0"/>
                  </a:rPr>
                  <a:t>elatively little change in O2 consumption</a:t>
                </a:r>
                <a:endParaRPr lang="en-US" sz="1300" dirty="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E42B0AEB-9B8A-D643-B1AD-A3A29B4B5007}"/>
                </a:ext>
              </a:extLst>
            </p:cNvPr>
            <p:cNvGrpSpPr/>
            <p:nvPr/>
          </p:nvGrpSpPr>
          <p:grpSpPr>
            <a:xfrm>
              <a:off x="4621818" y="5231892"/>
              <a:ext cx="2832058" cy="1123384"/>
              <a:chOff x="1708418" y="1990836"/>
              <a:chExt cx="2832058" cy="1123384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7AE19527-EECB-CE43-84E5-92AD6E4C8D4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08418" y="2063338"/>
                <a:ext cx="589610" cy="589611"/>
              </a:xfrm>
              <a:prstGeom prst="ellipse">
                <a:avLst/>
              </a:prstGeom>
              <a:solidFill>
                <a:srgbClr val="F4C956"/>
              </a:solidFill>
              <a:ln w="6350">
                <a:solidFill>
                  <a:schemeClr val="bg1">
                    <a:alpha val="15000"/>
                  </a:schemeClr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  <a:latin typeface="Lato"/>
                  </a:rPr>
                  <a:t>3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0069E3D6-4EC7-0B40-A641-B5CFDD8824FE}"/>
                  </a:ext>
                </a:extLst>
              </p:cNvPr>
              <p:cNvSpPr txBox="1"/>
              <p:nvPr/>
            </p:nvSpPr>
            <p:spPr>
              <a:xfrm>
                <a:off x="2434158" y="1990836"/>
                <a:ext cx="2106318" cy="112338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US" sz="1600" b="1" dirty="0">
                    <a:latin typeface="Candara" panose="020E0502030303020204" pitchFamily="34" charset="0"/>
                  </a:rPr>
                  <a:t>Hemodynamic Response</a:t>
                </a:r>
              </a:p>
              <a:p>
                <a:endParaRPr lang="en-US" sz="200" dirty="0">
                  <a:latin typeface="Candara" panose="020E0502030303020204" pitchFamily="34" charset="0"/>
                </a:endParaRPr>
              </a:p>
              <a:p>
                <a:r>
                  <a:rPr lang="en-US" sz="1300" dirty="0">
                    <a:latin typeface="Candara" panose="020E0502030303020204" pitchFamily="34" charset="0"/>
                  </a:rPr>
                  <a:t>Local increases in blood flow </a:t>
                </a:r>
                <a:r>
                  <a:rPr lang="en-US" sz="1300">
                    <a:latin typeface="Candara" panose="020E0502030303020204" pitchFamily="34" charset="0"/>
                  </a:rPr>
                  <a:t>and volume when neuronal activity is triggered</a:t>
                </a:r>
                <a:endParaRPr lang="en-US" sz="1300" dirty="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3E4BFD3-F145-C748-B0C8-AEF789B86068}"/>
                </a:ext>
              </a:extLst>
            </p:cNvPr>
            <p:cNvGrpSpPr/>
            <p:nvPr/>
          </p:nvGrpSpPr>
          <p:grpSpPr>
            <a:xfrm>
              <a:off x="7219793" y="4864585"/>
              <a:ext cx="2832058" cy="846386"/>
              <a:chOff x="1708418" y="1990836"/>
              <a:chExt cx="2832058" cy="846386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85EC4A92-8DAC-1142-84ED-05D55AC12B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08418" y="2063338"/>
                <a:ext cx="589610" cy="589611"/>
              </a:xfrm>
              <a:prstGeom prst="ellipse">
                <a:avLst/>
              </a:prstGeom>
              <a:solidFill>
                <a:srgbClr val="FF9285"/>
              </a:solidFill>
              <a:ln w="6350">
                <a:solidFill>
                  <a:schemeClr val="bg1">
                    <a:alpha val="15000"/>
                  </a:schemeClr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  <a:latin typeface="Lato"/>
                  </a:rPr>
                  <a:t>5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C41628E-5629-2647-B360-B71D02A5FAF4}"/>
                  </a:ext>
                </a:extLst>
              </p:cNvPr>
              <p:cNvSpPr txBox="1"/>
              <p:nvPr/>
            </p:nvSpPr>
            <p:spPr>
              <a:xfrm>
                <a:off x="2434158" y="1990836"/>
                <a:ext cx="2106318" cy="846386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US" sz="1600" b="1" dirty="0">
                    <a:latin typeface="Candara" panose="020E0502030303020204" pitchFamily="34" charset="0"/>
                  </a:rPr>
                  <a:t>Increased T2 Signal</a:t>
                </a:r>
                <a:endParaRPr lang="en-US" sz="1300" dirty="0">
                  <a:latin typeface="Candara" panose="020E0502030303020204" pitchFamily="34" charset="0"/>
                </a:endParaRPr>
              </a:p>
              <a:p>
                <a:r>
                  <a:rPr lang="en-US" sz="1300" dirty="0">
                    <a:latin typeface="Candara" panose="020E0502030303020204" pitchFamily="34" charset="0"/>
                  </a:rPr>
                  <a:t>Increased venous O2 &amp;</a:t>
                </a:r>
              </a:p>
              <a:p>
                <a:r>
                  <a:rPr lang="en-US" sz="1300" dirty="0">
                    <a:latin typeface="Candara" panose="020E0502030303020204" pitchFamily="34" charset="0"/>
                  </a:rPr>
                  <a:t>Reduced deoxy-</a:t>
                </a:r>
                <a:r>
                  <a:rPr lang="en-US" sz="1300" dirty="0" err="1">
                    <a:latin typeface="Candara" panose="020E0502030303020204" pitchFamily="34" charset="0"/>
                  </a:rPr>
                  <a:t>Hb</a:t>
                </a:r>
                <a:endParaRPr lang="en-US" sz="1300" dirty="0">
                  <a:latin typeface="Candara" panose="020E0502030303020204" pitchFamily="34" charset="0"/>
                </a:endParaRPr>
              </a:p>
              <a:p>
                <a:endParaRPr lang="en-US" sz="1300" dirty="0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4FEEBA37-D603-3C40-B240-ACA7F352733D}"/>
                </a:ext>
              </a:extLst>
            </p:cNvPr>
            <p:cNvGrpSpPr/>
            <p:nvPr/>
          </p:nvGrpSpPr>
          <p:grpSpPr>
            <a:xfrm>
              <a:off x="9039097" y="3231421"/>
              <a:ext cx="2076171" cy="1523494"/>
              <a:chOff x="1708418" y="1678319"/>
              <a:chExt cx="2076171" cy="1523494"/>
            </a:xfrm>
          </p:grpSpPr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7321D420-0948-7D4F-8582-CCF54C9145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08418" y="2063338"/>
                <a:ext cx="589610" cy="589611"/>
              </a:xfrm>
              <a:prstGeom prst="ellipse">
                <a:avLst/>
              </a:prstGeom>
              <a:solidFill>
                <a:srgbClr val="60DCFF"/>
              </a:solidFill>
              <a:ln w="6350">
                <a:solidFill>
                  <a:schemeClr val="bg1">
                    <a:alpha val="15000"/>
                  </a:schemeClr>
                </a:solidFill>
                <a:prstDash val="solid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b="1" dirty="0">
                    <a:solidFill>
                      <a:schemeClr val="tx1"/>
                    </a:solidFill>
                    <a:latin typeface="Lato"/>
                  </a:rPr>
                  <a:t>6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28998A32-3577-E044-BCA9-B8CEB254F663}"/>
                  </a:ext>
                </a:extLst>
              </p:cNvPr>
              <p:cNvSpPr txBox="1"/>
              <p:nvPr/>
            </p:nvSpPr>
            <p:spPr>
              <a:xfrm>
                <a:off x="2434158" y="1678319"/>
                <a:ext cx="1350431" cy="152349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t">
                <a:spAutoFit/>
              </a:bodyPr>
              <a:lstStyle/>
              <a:p>
                <a:r>
                  <a:rPr lang="en-US" sz="1600" b="1" dirty="0">
                    <a:latin typeface="Candara" panose="020E0502030303020204" pitchFamily="34" charset="0"/>
                  </a:rPr>
                  <a:t>Time-Based Series</a:t>
                </a:r>
              </a:p>
              <a:p>
                <a:endParaRPr lang="en-US" sz="200" dirty="0">
                  <a:latin typeface="Candara" panose="020E0502030303020204" pitchFamily="34" charset="0"/>
                </a:endParaRPr>
              </a:p>
              <a:p>
                <a:r>
                  <a:rPr lang="en-US" sz="1300" dirty="0">
                    <a:latin typeface="Candara" panose="020E0502030303020204" pitchFamily="34" charset="0"/>
                  </a:rPr>
                  <a:t>Captures a sequence of activity in a particular region of the brain over time</a:t>
                </a:r>
                <a:endParaRPr lang="en-US" sz="1300" dirty="0"/>
              </a:p>
            </p:txBody>
          </p: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36F58463-965E-1B4E-8381-852161C0C5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74021" y="2325502"/>
              <a:ext cx="1688279" cy="26744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3336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5B58385-5EA4-5F40-8E69-54A9B761CD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239310" y="608262"/>
            <a:ext cx="4485739" cy="551208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5B21DBE-5B30-8C43-AD8D-A6EF314432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332051" y="717055"/>
            <a:ext cx="5003318" cy="5190979"/>
          </a:xfrm>
          <a:prstGeom prst="rect">
            <a:avLst/>
          </a:prstGeom>
        </p:spPr>
      </p:pic>
      <p:pic>
        <p:nvPicPr>
          <p:cNvPr id="10" name="Shape 78">
            <a:extLst>
              <a:ext uri="{FF2B5EF4-FFF2-40B4-BE49-F238E27FC236}">
                <a16:creationId xmlns:a16="http://schemas.microsoft.com/office/drawing/2014/main" id="{C6B4DDC1-4F1B-F746-B1AF-5591776619E7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29396" y="6249818"/>
            <a:ext cx="1350431" cy="601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105172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AA60B6C-3B26-DE4E-9B04-CFD9ED817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Basics of Functional MRI – MR Physics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7C4B1F5-0317-8F4B-8A0F-BB3608C2D9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47703" y="2512938"/>
            <a:ext cx="6607062" cy="3516389"/>
          </a:xfrm>
        </p:spPr>
        <p:txBody>
          <a:bodyPr>
            <a:noAutofit/>
          </a:bodyPr>
          <a:lstStyle/>
          <a:p>
            <a:r>
              <a:rPr lang="en-US" sz="1800" dirty="0"/>
              <a:t>Nuclear Magnetic Resonance (NMR) signal – 3 magnetic fields</a:t>
            </a:r>
          </a:p>
          <a:p>
            <a:pPr lvl="1"/>
            <a:r>
              <a:rPr lang="en-US" sz="1800" dirty="0"/>
              <a:t>Proton excitation by electrons</a:t>
            </a:r>
          </a:p>
          <a:p>
            <a:pPr lvl="1"/>
            <a:r>
              <a:rPr lang="en-US" sz="1800" dirty="0"/>
              <a:t>Tissue with more protons per cc gives more signal and is thus brighter on the image </a:t>
            </a:r>
          </a:p>
          <a:p>
            <a:pPr lvl="1"/>
            <a:r>
              <a:rPr lang="en-US" sz="1800" dirty="0"/>
              <a:t>Relaxation of subatomic particles</a:t>
            </a:r>
          </a:p>
          <a:p>
            <a:pPr lvl="1"/>
            <a:r>
              <a:rPr lang="en-US" sz="1800" dirty="0"/>
              <a:t>Gradient fields to create “slices”</a:t>
            </a:r>
          </a:p>
          <a:p>
            <a:r>
              <a:rPr lang="en-US" sz="1800" dirty="0"/>
              <a:t>Time between activation (dephasing)</a:t>
            </a:r>
          </a:p>
          <a:p>
            <a:r>
              <a:rPr lang="en-US" sz="1800" dirty="0"/>
              <a:t>Magnet strength (up to 7 Tesla)</a:t>
            </a:r>
          </a:p>
          <a:p>
            <a:r>
              <a:rPr lang="en-US" sz="1800" dirty="0"/>
              <a:t>Hemodynamic Response</a:t>
            </a:r>
          </a:p>
        </p:txBody>
      </p:sp>
      <p:pic>
        <p:nvPicPr>
          <p:cNvPr id="4" name="Shape 78">
            <a:extLst>
              <a:ext uri="{FF2B5EF4-FFF2-40B4-BE49-F238E27FC236}">
                <a16:creationId xmlns:a16="http://schemas.microsoft.com/office/drawing/2014/main" id="{8F96AAFC-95E4-0A43-8F7E-ADA5DFFD80F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9" y="6256266"/>
            <a:ext cx="1350431" cy="601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E8D17D2-15DB-6849-A1FD-B0A9FF22013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0388" y="2586568"/>
            <a:ext cx="3670300" cy="3289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5541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C84EF-57C8-8649-8BF4-F006DFA70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3F107-4512-9C42-B58D-CE9CDD6F4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Shape 78">
            <a:extLst>
              <a:ext uri="{FF2B5EF4-FFF2-40B4-BE49-F238E27FC236}">
                <a16:creationId xmlns:a16="http://schemas.microsoft.com/office/drawing/2014/main" id="{8F96AAFC-95E4-0A43-8F7E-ADA5DFFD80F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9" y="6256266"/>
            <a:ext cx="1350431" cy="601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8F32DC-204D-1740-B0EF-A1625187B1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3611" y="779029"/>
            <a:ext cx="6833376" cy="5332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585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21B8D5-F1E8-264B-8320-B346A49359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8950" y="487102"/>
            <a:ext cx="3970824" cy="27675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0D8873A-94CC-9843-A3AB-974EACD3D31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6110" y="499385"/>
            <a:ext cx="4059604" cy="283067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0E73DDD-972B-854C-92DB-9B29349EA4A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6111" y="3662244"/>
            <a:ext cx="4059604" cy="27395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8571485-2201-3542-85A4-8D4DBA810A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38950" y="3662244"/>
            <a:ext cx="3970824" cy="273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037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3">
            <a:extLst>
              <a:ext uri="{FF2B5EF4-FFF2-40B4-BE49-F238E27FC236}">
                <a16:creationId xmlns:a16="http://schemas.microsoft.com/office/drawing/2014/main" id="{7C4ACD7E-EC9E-244F-89F0-EF687EBE49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0345" y="3695295"/>
            <a:ext cx="3953051" cy="266153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F0DB31-2AAE-AC4A-8ED0-667F1189FE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559" y="3694531"/>
            <a:ext cx="3913077" cy="26584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FA450EC-F31D-9F45-AF04-2333BEB033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0746" y="527014"/>
            <a:ext cx="3925653" cy="26300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6935D1-8FCA-164F-9AF8-36B3A0BBB1F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3560" y="528437"/>
            <a:ext cx="3913077" cy="2635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6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C84EF-57C8-8649-8BF4-F006DFA70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3F107-4512-9C42-B58D-CE9CDD6F4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74277" y="2556932"/>
            <a:ext cx="8622320" cy="3562514"/>
          </a:xfrm>
        </p:spPr>
        <p:txBody>
          <a:bodyPr>
            <a:normAutofit fontScale="62500" lnSpcReduction="20000"/>
          </a:bodyPr>
          <a:lstStyle/>
          <a:p>
            <a:r>
              <a:rPr lang="en-US" b="1" dirty="0"/>
              <a:t>Hour #1 fMRI as an Outcomes Assessment Tool for Subluxation-Centered Chiropractors</a:t>
            </a:r>
          </a:p>
          <a:p>
            <a:pPr lvl="1"/>
            <a:r>
              <a:rPr lang="en-US" dirty="0"/>
              <a:t>Discuss the importance of objective assessment and outcome measures in the practice of subluxation-based chiropractic care</a:t>
            </a:r>
          </a:p>
          <a:p>
            <a:pPr lvl="1"/>
            <a:r>
              <a:rPr lang="en-US" dirty="0"/>
              <a:t>Review the basics of Advanced Imaging/fMRI</a:t>
            </a:r>
          </a:p>
          <a:p>
            <a:pPr lvl="2"/>
            <a:r>
              <a:rPr lang="en-US" dirty="0"/>
              <a:t>BOLD Effect</a:t>
            </a:r>
          </a:p>
          <a:p>
            <a:pPr lvl="2"/>
            <a:r>
              <a:rPr lang="en-US" dirty="0"/>
              <a:t>Statistical Mapping</a:t>
            </a:r>
          </a:p>
          <a:p>
            <a:pPr lvl="1"/>
            <a:r>
              <a:rPr lang="en-US" dirty="0"/>
              <a:t>Establishing research questions that can be answered through fMRI</a:t>
            </a:r>
          </a:p>
          <a:p>
            <a:r>
              <a:rPr lang="en-US" b="1" dirty="0"/>
              <a:t>Hour #2 An Advanced Imaging Research Agenda for the Subluxation-Based Chiropractic Profession</a:t>
            </a:r>
          </a:p>
          <a:p>
            <a:pPr lvl="1"/>
            <a:r>
              <a:rPr lang="en-US" dirty="0"/>
              <a:t>Discuss the importance of research within a focused agenda to help explore and validate the practice of subluxation-based chiropractic care.  </a:t>
            </a:r>
          </a:p>
          <a:p>
            <a:pPr lvl="1"/>
            <a:r>
              <a:rPr lang="en-US" dirty="0"/>
              <a:t>Explore basic practice-based research methodology</a:t>
            </a:r>
          </a:p>
          <a:p>
            <a:pPr lvl="1"/>
            <a:r>
              <a:rPr lang="en-US" dirty="0"/>
              <a:t>Discuss trends in healthcare and evidence informed practice</a:t>
            </a:r>
          </a:p>
          <a:p>
            <a:pPr lvl="1"/>
            <a:r>
              <a:rPr lang="en-US" dirty="0"/>
              <a:t>Provide resources for guidance to conduct research</a:t>
            </a:r>
          </a:p>
          <a:p>
            <a:endParaRPr lang="en-US" dirty="0"/>
          </a:p>
        </p:txBody>
      </p:sp>
      <p:pic>
        <p:nvPicPr>
          <p:cNvPr id="4" name="Shape 78">
            <a:extLst>
              <a:ext uri="{FF2B5EF4-FFF2-40B4-BE49-F238E27FC236}">
                <a16:creationId xmlns:a16="http://schemas.microsoft.com/office/drawing/2014/main" id="{8F96AAFC-95E4-0A43-8F7E-ADA5DFFD80F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9" y="6256266"/>
            <a:ext cx="1350431" cy="601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5370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E00D0419-D1EA-46FB-B0E9-43CBB51B5DEF}"/>
              </a:ext>
            </a:extLst>
          </p:cNvPr>
          <p:cNvGrpSpPr/>
          <p:nvPr/>
        </p:nvGrpSpPr>
        <p:grpSpPr>
          <a:xfrm>
            <a:off x="678391" y="1435752"/>
            <a:ext cx="2433084" cy="3958454"/>
            <a:chOff x="724691" y="2176531"/>
            <a:chExt cx="2433084" cy="3958454"/>
          </a:xfrm>
          <a:solidFill>
            <a:srgbClr val="FF7467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EE4EFBC3-B7F0-4C9A-B4F6-85EE036CDCAA}"/>
                </a:ext>
              </a:extLst>
            </p:cNvPr>
            <p:cNvSpPr/>
            <p:nvPr/>
          </p:nvSpPr>
          <p:spPr>
            <a:xfrm>
              <a:off x="724691" y="2176531"/>
              <a:ext cx="2071577" cy="3955314"/>
            </a:xfrm>
            <a:custGeom>
              <a:avLst/>
              <a:gdLst>
                <a:gd name="connsiteX0" fmla="*/ 347331 w 2071577"/>
                <a:gd name="connsiteY0" fmla="*/ 0 h 3955314"/>
                <a:gd name="connsiteX1" fmla="*/ 753139 w 2071577"/>
                <a:gd name="connsiteY1" fmla="*/ 0 h 3955314"/>
                <a:gd name="connsiteX2" fmla="*/ 1665769 w 2071577"/>
                <a:gd name="connsiteY2" fmla="*/ 0 h 3955314"/>
                <a:gd name="connsiteX3" fmla="*/ 2071577 w 2071577"/>
                <a:gd name="connsiteY3" fmla="*/ 0 h 3955314"/>
                <a:gd name="connsiteX4" fmla="*/ 2071577 w 2071577"/>
                <a:gd name="connsiteY4" fmla="*/ 3955313 h 3955314"/>
                <a:gd name="connsiteX5" fmla="*/ 1665769 w 2071577"/>
                <a:gd name="connsiteY5" fmla="*/ 3955313 h 3955314"/>
                <a:gd name="connsiteX6" fmla="*/ 767319 w 2071577"/>
                <a:gd name="connsiteY6" fmla="*/ 3955313 h 3955314"/>
                <a:gd name="connsiteX7" fmla="*/ 767315 w 2071577"/>
                <a:gd name="connsiteY7" fmla="*/ 3955314 h 3955314"/>
                <a:gd name="connsiteX8" fmla="*/ 767312 w 2071577"/>
                <a:gd name="connsiteY8" fmla="*/ 3955313 h 3955314"/>
                <a:gd name="connsiteX9" fmla="*/ 753139 w 2071577"/>
                <a:gd name="connsiteY9" fmla="*/ 3955313 h 3955314"/>
                <a:gd name="connsiteX10" fmla="*/ 361511 w 2071577"/>
                <a:gd name="connsiteY10" fmla="*/ 3955313 h 3955314"/>
                <a:gd name="connsiteX11" fmla="*/ 361507 w 2071577"/>
                <a:gd name="connsiteY11" fmla="*/ 3955314 h 3955314"/>
                <a:gd name="connsiteX12" fmla="*/ 361504 w 2071577"/>
                <a:gd name="connsiteY12" fmla="*/ 3955313 h 3955314"/>
                <a:gd name="connsiteX13" fmla="*/ 347331 w 2071577"/>
                <a:gd name="connsiteY13" fmla="*/ 3955313 h 3955314"/>
                <a:gd name="connsiteX14" fmla="*/ 347331 w 2071577"/>
                <a:gd name="connsiteY14" fmla="*/ 3951398 h 3955314"/>
                <a:gd name="connsiteX15" fmla="*/ 324545 w 2071577"/>
                <a:gd name="connsiteY15" fmla="*/ 3945104 h 3955314"/>
                <a:gd name="connsiteX16" fmla="*/ 0 w 2071577"/>
                <a:gd name="connsiteY16" fmla="*/ 1977658 h 3955314"/>
                <a:gd name="connsiteX17" fmla="*/ 324545 w 2071577"/>
                <a:gd name="connsiteY17" fmla="*/ 10213 h 3955314"/>
                <a:gd name="connsiteX18" fmla="*/ 347331 w 2071577"/>
                <a:gd name="connsiteY18" fmla="*/ 3918 h 3955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71577" h="3955314">
                  <a:moveTo>
                    <a:pt x="347331" y="0"/>
                  </a:moveTo>
                  <a:lnTo>
                    <a:pt x="753139" y="0"/>
                  </a:lnTo>
                  <a:lnTo>
                    <a:pt x="1665769" y="0"/>
                  </a:lnTo>
                  <a:lnTo>
                    <a:pt x="2071577" y="0"/>
                  </a:lnTo>
                  <a:lnTo>
                    <a:pt x="2071577" y="3955313"/>
                  </a:lnTo>
                  <a:lnTo>
                    <a:pt x="1665769" y="3955313"/>
                  </a:lnTo>
                  <a:lnTo>
                    <a:pt x="767319" y="3955313"/>
                  </a:lnTo>
                  <a:lnTo>
                    <a:pt x="767315" y="3955314"/>
                  </a:lnTo>
                  <a:lnTo>
                    <a:pt x="767312" y="3955313"/>
                  </a:lnTo>
                  <a:lnTo>
                    <a:pt x="753139" y="3955313"/>
                  </a:lnTo>
                  <a:lnTo>
                    <a:pt x="361511" y="3955313"/>
                  </a:lnTo>
                  <a:lnTo>
                    <a:pt x="361507" y="3955314"/>
                  </a:lnTo>
                  <a:lnTo>
                    <a:pt x="361504" y="3955313"/>
                  </a:lnTo>
                  <a:lnTo>
                    <a:pt x="347331" y="3955313"/>
                  </a:lnTo>
                  <a:lnTo>
                    <a:pt x="347331" y="3951398"/>
                  </a:lnTo>
                  <a:lnTo>
                    <a:pt x="324545" y="3945104"/>
                  </a:lnTo>
                  <a:cubicBezTo>
                    <a:pt x="142253" y="3843828"/>
                    <a:pt x="0" y="3001623"/>
                    <a:pt x="0" y="1977658"/>
                  </a:cubicBezTo>
                  <a:cubicBezTo>
                    <a:pt x="0" y="953693"/>
                    <a:pt x="142253" y="111488"/>
                    <a:pt x="324545" y="10213"/>
                  </a:cubicBezTo>
                  <a:lnTo>
                    <a:pt x="347331" y="391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EE4D260C-D370-40DA-8E65-428B26D07147}"/>
                </a:ext>
              </a:extLst>
            </p:cNvPr>
            <p:cNvSpPr/>
            <p:nvPr/>
          </p:nvSpPr>
          <p:spPr>
            <a:xfrm>
              <a:off x="2434761" y="2179673"/>
              <a:ext cx="723014" cy="3955312"/>
            </a:xfrm>
            <a:prstGeom prst="ellipse">
              <a:avLst/>
            </a:prstGeom>
            <a:solidFill>
              <a:srgbClr val="E15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6901DCF-846E-411E-8146-C02423261BD2}"/>
              </a:ext>
            </a:extLst>
          </p:cNvPr>
          <p:cNvSpPr txBox="1"/>
          <p:nvPr/>
        </p:nvSpPr>
        <p:spPr>
          <a:xfrm>
            <a:off x="790101" y="2181593"/>
            <a:ext cx="172968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latin typeface="Candara" panose="020E0502030303020204" pitchFamily="34" charset="0"/>
              </a:rPr>
              <a:t>High </a:t>
            </a:r>
          </a:p>
          <a:p>
            <a:r>
              <a:rPr lang="en-US" sz="1600" dirty="0">
                <a:solidFill>
                  <a:schemeClr val="bg1"/>
                </a:solidFill>
                <a:latin typeface="Candara" panose="020E0502030303020204" pitchFamily="34" charset="0"/>
              </a:rPr>
              <a:t>    temporal    </a:t>
            </a:r>
          </a:p>
          <a:p>
            <a:r>
              <a:rPr lang="en-US" sz="1600" dirty="0">
                <a:solidFill>
                  <a:schemeClr val="bg1"/>
                </a:solidFill>
                <a:latin typeface="Candara" panose="020E0502030303020204" pitchFamily="34" charset="0"/>
              </a:rPr>
              <a:t>    resolution 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latin typeface="Candara" panose="020E0502030303020204" pitchFamily="34" charset="0"/>
              </a:rPr>
              <a:t>Non-ionizing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latin typeface="Candara" panose="020E0502030303020204" pitchFamily="34" charset="0"/>
              </a:rPr>
              <a:t>Better, and ever-improving, spatial resolution at high speed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D2CC2C1-C676-4094-8E65-0D996076C6D0}"/>
              </a:ext>
            </a:extLst>
          </p:cNvPr>
          <p:cNvGrpSpPr/>
          <p:nvPr/>
        </p:nvGrpSpPr>
        <p:grpSpPr>
          <a:xfrm>
            <a:off x="2735963" y="1435752"/>
            <a:ext cx="2433084" cy="3958454"/>
            <a:chOff x="724691" y="2176531"/>
            <a:chExt cx="2433084" cy="3958454"/>
          </a:xfrm>
          <a:solidFill>
            <a:srgbClr val="4CC8EC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7A9FB300-2763-48D6-88FB-BC201F13D067}"/>
                </a:ext>
              </a:extLst>
            </p:cNvPr>
            <p:cNvSpPr/>
            <p:nvPr/>
          </p:nvSpPr>
          <p:spPr>
            <a:xfrm>
              <a:off x="724691" y="2176531"/>
              <a:ext cx="2071577" cy="3955314"/>
            </a:xfrm>
            <a:custGeom>
              <a:avLst/>
              <a:gdLst>
                <a:gd name="connsiteX0" fmla="*/ 347331 w 2071577"/>
                <a:gd name="connsiteY0" fmla="*/ 0 h 3955314"/>
                <a:gd name="connsiteX1" fmla="*/ 753139 w 2071577"/>
                <a:gd name="connsiteY1" fmla="*/ 0 h 3955314"/>
                <a:gd name="connsiteX2" fmla="*/ 1665769 w 2071577"/>
                <a:gd name="connsiteY2" fmla="*/ 0 h 3955314"/>
                <a:gd name="connsiteX3" fmla="*/ 2071577 w 2071577"/>
                <a:gd name="connsiteY3" fmla="*/ 0 h 3955314"/>
                <a:gd name="connsiteX4" fmla="*/ 2071577 w 2071577"/>
                <a:gd name="connsiteY4" fmla="*/ 3955313 h 3955314"/>
                <a:gd name="connsiteX5" fmla="*/ 1665769 w 2071577"/>
                <a:gd name="connsiteY5" fmla="*/ 3955313 h 3955314"/>
                <a:gd name="connsiteX6" fmla="*/ 767319 w 2071577"/>
                <a:gd name="connsiteY6" fmla="*/ 3955313 h 3955314"/>
                <a:gd name="connsiteX7" fmla="*/ 767315 w 2071577"/>
                <a:gd name="connsiteY7" fmla="*/ 3955314 h 3955314"/>
                <a:gd name="connsiteX8" fmla="*/ 767312 w 2071577"/>
                <a:gd name="connsiteY8" fmla="*/ 3955313 h 3955314"/>
                <a:gd name="connsiteX9" fmla="*/ 753139 w 2071577"/>
                <a:gd name="connsiteY9" fmla="*/ 3955313 h 3955314"/>
                <a:gd name="connsiteX10" fmla="*/ 361511 w 2071577"/>
                <a:gd name="connsiteY10" fmla="*/ 3955313 h 3955314"/>
                <a:gd name="connsiteX11" fmla="*/ 361507 w 2071577"/>
                <a:gd name="connsiteY11" fmla="*/ 3955314 h 3955314"/>
                <a:gd name="connsiteX12" fmla="*/ 361504 w 2071577"/>
                <a:gd name="connsiteY12" fmla="*/ 3955313 h 3955314"/>
                <a:gd name="connsiteX13" fmla="*/ 347331 w 2071577"/>
                <a:gd name="connsiteY13" fmla="*/ 3955313 h 3955314"/>
                <a:gd name="connsiteX14" fmla="*/ 347331 w 2071577"/>
                <a:gd name="connsiteY14" fmla="*/ 3951398 h 3955314"/>
                <a:gd name="connsiteX15" fmla="*/ 324545 w 2071577"/>
                <a:gd name="connsiteY15" fmla="*/ 3945104 h 3955314"/>
                <a:gd name="connsiteX16" fmla="*/ 0 w 2071577"/>
                <a:gd name="connsiteY16" fmla="*/ 1977658 h 3955314"/>
                <a:gd name="connsiteX17" fmla="*/ 324545 w 2071577"/>
                <a:gd name="connsiteY17" fmla="*/ 10213 h 3955314"/>
                <a:gd name="connsiteX18" fmla="*/ 347331 w 2071577"/>
                <a:gd name="connsiteY18" fmla="*/ 3918 h 3955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71577" h="3955314">
                  <a:moveTo>
                    <a:pt x="347331" y="0"/>
                  </a:moveTo>
                  <a:lnTo>
                    <a:pt x="753139" y="0"/>
                  </a:lnTo>
                  <a:lnTo>
                    <a:pt x="1665769" y="0"/>
                  </a:lnTo>
                  <a:lnTo>
                    <a:pt x="2071577" y="0"/>
                  </a:lnTo>
                  <a:lnTo>
                    <a:pt x="2071577" y="3955313"/>
                  </a:lnTo>
                  <a:lnTo>
                    <a:pt x="1665769" y="3955313"/>
                  </a:lnTo>
                  <a:lnTo>
                    <a:pt x="767319" y="3955313"/>
                  </a:lnTo>
                  <a:lnTo>
                    <a:pt x="767315" y="3955314"/>
                  </a:lnTo>
                  <a:lnTo>
                    <a:pt x="767312" y="3955313"/>
                  </a:lnTo>
                  <a:lnTo>
                    <a:pt x="753139" y="3955313"/>
                  </a:lnTo>
                  <a:lnTo>
                    <a:pt x="361511" y="3955313"/>
                  </a:lnTo>
                  <a:lnTo>
                    <a:pt x="361507" y="3955314"/>
                  </a:lnTo>
                  <a:lnTo>
                    <a:pt x="361504" y="3955313"/>
                  </a:lnTo>
                  <a:lnTo>
                    <a:pt x="347331" y="3955313"/>
                  </a:lnTo>
                  <a:lnTo>
                    <a:pt x="347331" y="3951398"/>
                  </a:lnTo>
                  <a:lnTo>
                    <a:pt x="324545" y="3945104"/>
                  </a:lnTo>
                  <a:cubicBezTo>
                    <a:pt x="142253" y="3843828"/>
                    <a:pt x="0" y="3001623"/>
                    <a:pt x="0" y="1977658"/>
                  </a:cubicBezTo>
                  <a:cubicBezTo>
                    <a:pt x="0" y="953693"/>
                    <a:pt x="142253" y="111488"/>
                    <a:pt x="324545" y="10213"/>
                  </a:cubicBezTo>
                  <a:lnTo>
                    <a:pt x="347331" y="391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2193809-FAC2-4635-A423-90B88D55237B}"/>
                </a:ext>
              </a:extLst>
            </p:cNvPr>
            <p:cNvSpPr/>
            <p:nvPr/>
          </p:nvSpPr>
          <p:spPr>
            <a:xfrm>
              <a:off x="2434761" y="2179673"/>
              <a:ext cx="723014" cy="3955312"/>
            </a:xfrm>
            <a:prstGeom prst="ellipse">
              <a:avLst/>
            </a:prstGeom>
            <a:solidFill>
              <a:srgbClr val="2EAA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66A7243-AC37-424B-BBF1-CC8AE3C9E55B}"/>
              </a:ext>
            </a:extLst>
          </p:cNvPr>
          <p:cNvGrpSpPr/>
          <p:nvPr/>
        </p:nvGrpSpPr>
        <p:grpSpPr>
          <a:xfrm>
            <a:off x="4807540" y="1432613"/>
            <a:ext cx="2433084" cy="3958454"/>
            <a:chOff x="724691" y="2176531"/>
            <a:chExt cx="2433084" cy="3958454"/>
          </a:xfrm>
          <a:solidFill>
            <a:srgbClr val="F4C956"/>
          </a:solidFill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912970E5-87A3-4250-8220-709831638761}"/>
                </a:ext>
              </a:extLst>
            </p:cNvPr>
            <p:cNvSpPr/>
            <p:nvPr/>
          </p:nvSpPr>
          <p:spPr>
            <a:xfrm>
              <a:off x="724691" y="2176531"/>
              <a:ext cx="2071577" cy="3955314"/>
            </a:xfrm>
            <a:custGeom>
              <a:avLst/>
              <a:gdLst>
                <a:gd name="connsiteX0" fmla="*/ 347331 w 2071577"/>
                <a:gd name="connsiteY0" fmla="*/ 0 h 3955314"/>
                <a:gd name="connsiteX1" fmla="*/ 753139 w 2071577"/>
                <a:gd name="connsiteY1" fmla="*/ 0 h 3955314"/>
                <a:gd name="connsiteX2" fmla="*/ 1665769 w 2071577"/>
                <a:gd name="connsiteY2" fmla="*/ 0 h 3955314"/>
                <a:gd name="connsiteX3" fmla="*/ 2071577 w 2071577"/>
                <a:gd name="connsiteY3" fmla="*/ 0 h 3955314"/>
                <a:gd name="connsiteX4" fmla="*/ 2071577 w 2071577"/>
                <a:gd name="connsiteY4" fmla="*/ 3955313 h 3955314"/>
                <a:gd name="connsiteX5" fmla="*/ 1665769 w 2071577"/>
                <a:gd name="connsiteY5" fmla="*/ 3955313 h 3955314"/>
                <a:gd name="connsiteX6" fmla="*/ 767319 w 2071577"/>
                <a:gd name="connsiteY6" fmla="*/ 3955313 h 3955314"/>
                <a:gd name="connsiteX7" fmla="*/ 767315 w 2071577"/>
                <a:gd name="connsiteY7" fmla="*/ 3955314 h 3955314"/>
                <a:gd name="connsiteX8" fmla="*/ 767312 w 2071577"/>
                <a:gd name="connsiteY8" fmla="*/ 3955313 h 3955314"/>
                <a:gd name="connsiteX9" fmla="*/ 753139 w 2071577"/>
                <a:gd name="connsiteY9" fmla="*/ 3955313 h 3955314"/>
                <a:gd name="connsiteX10" fmla="*/ 361511 w 2071577"/>
                <a:gd name="connsiteY10" fmla="*/ 3955313 h 3955314"/>
                <a:gd name="connsiteX11" fmla="*/ 361507 w 2071577"/>
                <a:gd name="connsiteY11" fmla="*/ 3955314 h 3955314"/>
                <a:gd name="connsiteX12" fmla="*/ 361504 w 2071577"/>
                <a:gd name="connsiteY12" fmla="*/ 3955313 h 3955314"/>
                <a:gd name="connsiteX13" fmla="*/ 347331 w 2071577"/>
                <a:gd name="connsiteY13" fmla="*/ 3955313 h 3955314"/>
                <a:gd name="connsiteX14" fmla="*/ 347331 w 2071577"/>
                <a:gd name="connsiteY14" fmla="*/ 3951398 h 3955314"/>
                <a:gd name="connsiteX15" fmla="*/ 324545 w 2071577"/>
                <a:gd name="connsiteY15" fmla="*/ 3945104 h 3955314"/>
                <a:gd name="connsiteX16" fmla="*/ 0 w 2071577"/>
                <a:gd name="connsiteY16" fmla="*/ 1977658 h 3955314"/>
                <a:gd name="connsiteX17" fmla="*/ 324545 w 2071577"/>
                <a:gd name="connsiteY17" fmla="*/ 10213 h 3955314"/>
                <a:gd name="connsiteX18" fmla="*/ 347331 w 2071577"/>
                <a:gd name="connsiteY18" fmla="*/ 3918 h 39553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071577" h="3955314">
                  <a:moveTo>
                    <a:pt x="347331" y="0"/>
                  </a:moveTo>
                  <a:lnTo>
                    <a:pt x="753139" y="0"/>
                  </a:lnTo>
                  <a:lnTo>
                    <a:pt x="1665769" y="0"/>
                  </a:lnTo>
                  <a:lnTo>
                    <a:pt x="2071577" y="0"/>
                  </a:lnTo>
                  <a:lnTo>
                    <a:pt x="2071577" y="3955313"/>
                  </a:lnTo>
                  <a:lnTo>
                    <a:pt x="1665769" y="3955313"/>
                  </a:lnTo>
                  <a:lnTo>
                    <a:pt x="767319" y="3955313"/>
                  </a:lnTo>
                  <a:lnTo>
                    <a:pt x="767315" y="3955314"/>
                  </a:lnTo>
                  <a:lnTo>
                    <a:pt x="767312" y="3955313"/>
                  </a:lnTo>
                  <a:lnTo>
                    <a:pt x="753139" y="3955313"/>
                  </a:lnTo>
                  <a:lnTo>
                    <a:pt x="361511" y="3955313"/>
                  </a:lnTo>
                  <a:lnTo>
                    <a:pt x="361507" y="3955314"/>
                  </a:lnTo>
                  <a:lnTo>
                    <a:pt x="361504" y="3955313"/>
                  </a:lnTo>
                  <a:lnTo>
                    <a:pt x="347331" y="3955313"/>
                  </a:lnTo>
                  <a:lnTo>
                    <a:pt x="347331" y="3951398"/>
                  </a:lnTo>
                  <a:lnTo>
                    <a:pt x="324545" y="3945104"/>
                  </a:lnTo>
                  <a:cubicBezTo>
                    <a:pt x="142253" y="3843828"/>
                    <a:pt x="0" y="3001623"/>
                    <a:pt x="0" y="1977658"/>
                  </a:cubicBezTo>
                  <a:cubicBezTo>
                    <a:pt x="0" y="953693"/>
                    <a:pt x="142253" y="111488"/>
                    <a:pt x="324545" y="10213"/>
                  </a:cubicBezTo>
                  <a:lnTo>
                    <a:pt x="347331" y="391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3C70C53E-2A0D-4CE3-9B3D-5F73C8D41E68}"/>
                </a:ext>
              </a:extLst>
            </p:cNvPr>
            <p:cNvSpPr/>
            <p:nvPr/>
          </p:nvSpPr>
          <p:spPr>
            <a:xfrm>
              <a:off x="2434761" y="2179673"/>
              <a:ext cx="723014" cy="3955312"/>
            </a:xfrm>
            <a:prstGeom prst="ellipse">
              <a:avLst/>
            </a:prstGeom>
            <a:solidFill>
              <a:srgbClr val="D6AB3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B1C1F0BE-3488-40B8-BC08-B42BEF542122}"/>
              </a:ext>
            </a:extLst>
          </p:cNvPr>
          <p:cNvSpPr txBox="1"/>
          <p:nvPr/>
        </p:nvSpPr>
        <p:spPr>
          <a:xfrm>
            <a:off x="4801650" y="2181593"/>
            <a:ext cx="1898860" cy="2200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latin typeface="Candara" panose="020E0502030303020204" pitchFamily="34" charset="0"/>
              </a:rPr>
              <a:t>Many clinical applications</a:t>
            </a:r>
          </a:p>
          <a:p>
            <a:pPr marL="628650" lvl="1" indent="-171450">
              <a:buFont typeface="Wingdings" pitchFamily="2" charset="2"/>
              <a:buChar char="Ø"/>
            </a:pPr>
            <a:r>
              <a:rPr lang="en-US" sz="1500" dirty="0">
                <a:solidFill>
                  <a:schemeClr val="bg1"/>
                </a:solidFill>
                <a:latin typeface="Candara" panose="020E0502030303020204" pitchFamily="34" charset="0"/>
              </a:rPr>
              <a:t>Task-oriented responses</a:t>
            </a:r>
          </a:p>
          <a:p>
            <a:pPr marL="628650" lvl="1" indent="-171450">
              <a:buFont typeface="Wingdings" pitchFamily="2" charset="2"/>
              <a:buChar char="Ø"/>
            </a:pPr>
            <a:r>
              <a:rPr lang="en-US" sz="1500" dirty="0">
                <a:solidFill>
                  <a:schemeClr val="bg1"/>
                </a:solidFill>
                <a:latin typeface="Candara" panose="020E0502030303020204" pitchFamily="34" charset="0"/>
              </a:rPr>
              <a:t>Resting state neural connectivity</a:t>
            </a:r>
          </a:p>
          <a:p>
            <a:pPr marL="628650" lvl="1" indent="-171450">
              <a:buFont typeface="Wingdings" pitchFamily="2" charset="2"/>
              <a:buChar char="Ø"/>
            </a:pPr>
            <a:r>
              <a:rPr lang="en-US" sz="1500" dirty="0">
                <a:solidFill>
                  <a:schemeClr val="bg1"/>
                </a:solidFill>
                <a:latin typeface="Candara" panose="020E0502030303020204" pitchFamily="34" charset="0"/>
              </a:rPr>
              <a:t>CSF flow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2626BD6-580F-B44B-95E3-28D4BE11414B}"/>
              </a:ext>
            </a:extLst>
          </p:cNvPr>
          <p:cNvSpPr txBox="1"/>
          <p:nvPr/>
        </p:nvSpPr>
        <p:spPr>
          <a:xfrm>
            <a:off x="2769413" y="2181593"/>
            <a:ext cx="175885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latin typeface="Candara" panose="020E0502030303020204" pitchFamily="34" charset="0"/>
              </a:rPr>
              <a:t>Repeated studies on single subjects 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latin typeface="Candara" panose="020E0502030303020204" pitchFamily="34" charset="0"/>
              </a:rPr>
              <a:t>Can be used to image the brain and spinal cord</a:t>
            </a:r>
          </a:p>
          <a:p>
            <a:pPr marL="171450" indent="-171450">
              <a:buFont typeface="Wingdings" pitchFamily="2" charset="2"/>
              <a:buChar char="Ø"/>
            </a:pPr>
            <a:r>
              <a:rPr lang="en-US" sz="1600" dirty="0">
                <a:solidFill>
                  <a:schemeClr val="bg1"/>
                </a:solidFill>
                <a:latin typeface="Candara" panose="020E0502030303020204" pitchFamily="34" charset="0"/>
              </a:rPr>
              <a:t>Can measure activity at rest and with tasks</a:t>
            </a:r>
          </a:p>
        </p:txBody>
      </p:sp>
      <p:pic>
        <p:nvPicPr>
          <p:cNvPr id="29" name="Content Placeholder 3">
            <a:extLst>
              <a:ext uri="{FF2B5EF4-FFF2-40B4-BE49-F238E27FC236}">
                <a16:creationId xmlns:a16="http://schemas.microsoft.com/office/drawing/2014/main" id="{660DC18A-8ECB-BB46-8B7F-396CF4519A2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2955" y="912709"/>
            <a:ext cx="4554296" cy="484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502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5" grpId="0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9008B4D-D98D-AA47-B258-51DAEEDE2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fMRI demonstrate?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C23001-CA58-614E-9446-7A41FD8A8F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98447" y="2560320"/>
            <a:ext cx="4917157" cy="3310128"/>
          </a:xfrm>
        </p:spPr>
        <p:txBody>
          <a:bodyPr/>
          <a:lstStyle/>
          <a:p>
            <a:r>
              <a:rPr lang="en-US" dirty="0"/>
              <a:t>Simultaneous fMRI and continuous-time heart rate variability (HRV) recording can be used to estimate central autonomic processing </a:t>
            </a:r>
          </a:p>
          <a:p>
            <a:endParaRPr lang="en-US" dirty="0"/>
          </a:p>
        </p:txBody>
      </p:sp>
      <p:pic>
        <p:nvPicPr>
          <p:cNvPr id="4" name="Shape 78">
            <a:extLst>
              <a:ext uri="{FF2B5EF4-FFF2-40B4-BE49-F238E27FC236}">
                <a16:creationId xmlns:a16="http://schemas.microsoft.com/office/drawing/2014/main" id="{8F96AAFC-95E4-0A43-8F7E-ADA5DFFD80F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9" y="6256266"/>
            <a:ext cx="1350431" cy="601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714C686-E9E0-1441-A130-FD4534BBC7C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9185" y="4266680"/>
            <a:ext cx="3435679" cy="2290453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40BD474-7EEC-2944-AFD5-4853A582D6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2940" y="2564044"/>
            <a:ext cx="3904275" cy="369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0522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9E28FD-B438-7A42-840A-560C8FA0D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can fMRI demonstrate?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66A710E-4B45-A547-B53A-1C0F961D9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91515" y="2560319"/>
            <a:ext cx="5266480" cy="3585837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chemeClr val="tx1"/>
                </a:solidFill>
              </a:rPr>
              <a:t>Task-oriented responses</a:t>
            </a:r>
          </a:p>
          <a:p>
            <a:r>
              <a:rPr lang="en-US" dirty="0">
                <a:solidFill>
                  <a:schemeClr val="tx1"/>
                </a:solidFill>
              </a:rPr>
              <a:t>Resting state neural connectivity</a:t>
            </a:r>
          </a:p>
          <a:p>
            <a:r>
              <a:rPr lang="en-US" dirty="0">
                <a:solidFill>
                  <a:schemeClr val="tx1"/>
                </a:solidFill>
              </a:rPr>
              <a:t>CSF flow</a:t>
            </a:r>
          </a:p>
          <a:p>
            <a:r>
              <a:rPr lang="en-US" dirty="0">
                <a:solidFill>
                  <a:schemeClr val="tx1"/>
                </a:solidFill>
              </a:rPr>
              <a:t>A connection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    between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    philosophy and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    science</a:t>
            </a:r>
          </a:p>
          <a:p>
            <a:endParaRPr lang="en-US" dirty="0"/>
          </a:p>
        </p:txBody>
      </p:sp>
      <p:pic>
        <p:nvPicPr>
          <p:cNvPr id="4" name="Shape 78">
            <a:extLst>
              <a:ext uri="{FF2B5EF4-FFF2-40B4-BE49-F238E27FC236}">
                <a16:creationId xmlns:a16="http://schemas.microsoft.com/office/drawing/2014/main" id="{8F96AAFC-95E4-0A43-8F7E-ADA5DFFD80F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9" y="6256266"/>
            <a:ext cx="1350431" cy="601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5B0155C-A559-B44C-9345-B77C2332A3B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36106" y="3438914"/>
            <a:ext cx="3046484" cy="2762297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0B9DD0F-8D86-FE47-96E1-36ADC2FE68A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3449" y="2560638"/>
            <a:ext cx="4188302" cy="330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1767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AA874-28F8-4742-B6EE-1E6DB7502A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are the research 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F47DEF-5EE4-084C-86E8-891665B3E4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does the subluxation interfere with connections within the brain and between the brain and body?</a:t>
            </a:r>
          </a:p>
          <a:p>
            <a:r>
              <a:rPr lang="en-US" dirty="0"/>
              <a:t>How does the chiropractic adjustment reduce those interferences?</a:t>
            </a:r>
          </a:p>
          <a:p>
            <a:r>
              <a:rPr lang="en-US" dirty="0"/>
              <a:t>Can we see innate at work?</a:t>
            </a:r>
          </a:p>
        </p:txBody>
      </p:sp>
    </p:spTree>
    <p:extLst>
      <p:ext uri="{BB962C8B-B14F-4D97-AF65-F5344CB8AC3E}">
        <p14:creationId xmlns:p14="http://schemas.microsoft.com/office/powerpoint/2010/main" val="688178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70046" y="304456"/>
            <a:ext cx="550897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Candara" panose="020E0502030303020204" pitchFamily="34" charset="0"/>
              </a:rPr>
              <a:t>CONNECTION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1866527" y="922564"/>
            <a:ext cx="5738959" cy="1078912"/>
            <a:chOff x="1866527" y="922564"/>
            <a:chExt cx="3678110" cy="686664"/>
          </a:xfrm>
        </p:grpSpPr>
        <p:sp>
          <p:nvSpPr>
            <p:cNvPr id="14" name="Freeform 13"/>
            <p:cNvSpPr/>
            <p:nvPr/>
          </p:nvSpPr>
          <p:spPr>
            <a:xfrm>
              <a:off x="1866527" y="922564"/>
              <a:ext cx="3678110" cy="686664"/>
            </a:xfrm>
            <a:custGeom>
              <a:avLst/>
              <a:gdLst>
                <a:gd name="connsiteX0" fmla="*/ 469808 w 4339988"/>
                <a:gd name="connsiteY0" fmla="*/ 0 h 686664"/>
                <a:gd name="connsiteX1" fmla="*/ 666000 w 4339988"/>
                <a:gd name="connsiteY1" fmla="*/ 191999 h 686664"/>
                <a:gd name="connsiteX2" fmla="*/ 4339988 w 4339988"/>
                <a:gd name="connsiteY2" fmla="*/ 191999 h 686664"/>
                <a:gd name="connsiteX3" fmla="*/ 4339988 w 4339988"/>
                <a:gd name="connsiteY3" fmla="*/ 686664 h 686664"/>
                <a:gd name="connsiteX4" fmla="*/ 0 w 4339988"/>
                <a:gd name="connsiteY4" fmla="*/ 686664 h 686664"/>
                <a:gd name="connsiteX5" fmla="*/ 0 w 4339988"/>
                <a:gd name="connsiteY5" fmla="*/ 191999 h 686664"/>
                <a:gd name="connsiteX6" fmla="*/ 273616 w 4339988"/>
                <a:gd name="connsiteY6" fmla="*/ 191999 h 6866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339988" h="686664">
                  <a:moveTo>
                    <a:pt x="469808" y="0"/>
                  </a:moveTo>
                  <a:lnTo>
                    <a:pt x="666000" y="191999"/>
                  </a:lnTo>
                  <a:lnTo>
                    <a:pt x="4339988" y="191999"/>
                  </a:lnTo>
                  <a:lnTo>
                    <a:pt x="4339988" y="686664"/>
                  </a:lnTo>
                  <a:lnTo>
                    <a:pt x="0" y="686664"/>
                  </a:lnTo>
                  <a:lnTo>
                    <a:pt x="0" y="191999"/>
                  </a:lnTo>
                  <a:lnTo>
                    <a:pt x="273616" y="191999"/>
                  </a:lnTo>
                  <a:close/>
                </a:path>
              </a:pathLst>
            </a:custGeom>
            <a:solidFill>
              <a:srgbClr val="57CC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94829" y="1166173"/>
              <a:ext cx="3249807" cy="4087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Candara" panose="020E0502030303020204" pitchFamily="34" charset="0"/>
                </a:rPr>
                <a:t>The body is capable of self-regulation, self-healing, and health maintenance</a:t>
              </a:r>
            </a:p>
          </p:txBody>
        </p:sp>
      </p:grpSp>
      <p:pic>
        <p:nvPicPr>
          <p:cNvPr id="8" name="Picture 7">
            <a:hlinkClick r:id="rId2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4125" y="6778911"/>
            <a:ext cx="365760" cy="98854"/>
          </a:xfrm>
          <a:prstGeom prst="rect">
            <a:avLst/>
          </a:prstGeom>
          <a:noFill/>
          <a:effectLst>
            <a:glow rad="63500">
              <a:schemeClr val="bg1">
                <a:alpha val="45000"/>
              </a:schemeClr>
            </a:glow>
          </a:effectLst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54538A0-21B8-8A47-AA0F-3C87D49F42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10" y="2311437"/>
            <a:ext cx="6661737" cy="42892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4DEBAEE-0470-1245-A48A-0310F8DE0D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8686" y="566816"/>
            <a:ext cx="3995439" cy="5872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8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C84EF-57C8-8649-8BF4-F006DFA70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3F107-4512-9C42-B58D-CE9CDD6F4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An Advanced Imaging Research Agenda for the Subluxation-Based Chiropractic Profession</a:t>
            </a:r>
          </a:p>
          <a:p>
            <a:pPr lvl="1"/>
            <a:r>
              <a:rPr lang="en-US" dirty="0"/>
              <a:t>Discuss the importance of research within a focused agenda to help explore and validate the practice of subluxation-based chiropractic care.  </a:t>
            </a:r>
          </a:p>
          <a:p>
            <a:pPr lvl="1"/>
            <a:r>
              <a:rPr lang="en-US" dirty="0"/>
              <a:t>Explore basic practice-based research methodology</a:t>
            </a:r>
          </a:p>
          <a:p>
            <a:pPr lvl="1"/>
            <a:r>
              <a:rPr lang="en-US" dirty="0"/>
              <a:t>Discuss trends in healthcare and evidence informed practice</a:t>
            </a:r>
          </a:p>
          <a:p>
            <a:pPr lvl="1"/>
            <a:r>
              <a:rPr lang="en-US" dirty="0"/>
              <a:t>Provide resources for guidance to conduct research</a:t>
            </a:r>
          </a:p>
        </p:txBody>
      </p:sp>
      <p:pic>
        <p:nvPicPr>
          <p:cNvPr id="4" name="Shape 78">
            <a:extLst>
              <a:ext uri="{FF2B5EF4-FFF2-40B4-BE49-F238E27FC236}">
                <a16:creationId xmlns:a16="http://schemas.microsoft.com/office/drawing/2014/main" id="{8F96AAFC-95E4-0A43-8F7E-ADA5DFFD80F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9" y="6256266"/>
            <a:ext cx="1350431" cy="601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80409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C84EF-57C8-8649-8BF4-F006DFA70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 Subluxation-centered Public Health Campaign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3F107-4512-9C42-B58D-CE9CDD6F4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order to establish the presence of vertebral subluxation as an </a:t>
            </a:r>
            <a:r>
              <a:rPr lang="en-US" b="1" i="1" dirty="0"/>
              <a:t>imminent public health threat</a:t>
            </a:r>
            <a:r>
              <a:rPr lang="en-US" dirty="0"/>
              <a:t>, we must first show:</a:t>
            </a:r>
          </a:p>
          <a:p>
            <a:pPr lvl="1"/>
            <a:r>
              <a:rPr lang="en-US" dirty="0"/>
              <a:t>The general public is subluxated</a:t>
            </a:r>
          </a:p>
          <a:p>
            <a:pPr lvl="1"/>
            <a:r>
              <a:rPr lang="en-US" dirty="0"/>
              <a:t>Subluxations are affecting people’s health</a:t>
            </a:r>
          </a:p>
          <a:p>
            <a:pPr lvl="1"/>
            <a:r>
              <a:rPr lang="en-US" dirty="0"/>
              <a:t>Chiropractic adjustments correct these subluxations,</a:t>
            </a:r>
          </a:p>
          <a:p>
            <a:pPr lvl="1"/>
            <a:r>
              <a:rPr lang="en-US" dirty="0"/>
              <a:t>And allow people to experience better health</a:t>
            </a:r>
          </a:p>
          <a:p>
            <a:endParaRPr lang="en-US" dirty="0"/>
          </a:p>
        </p:txBody>
      </p:sp>
      <p:pic>
        <p:nvPicPr>
          <p:cNvPr id="4" name="Shape 78">
            <a:extLst>
              <a:ext uri="{FF2B5EF4-FFF2-40B4-BE49-F238E27FC236}">
                <a16:creationId xmlns:a16="http://schemas.microsoft.com/office/drawing/2014/main" id="{8F96AAFC-95E4-0A43-8F7E-ADA5DFFD80F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9" y="6256266"/>
            <a:ext cx="1350431" cy="601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31705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00" name="Rectangle 12"/>
          <p:cNvSpPr>
            <a:spLocks noChangeArrowheads="1"/>
          </p:cNvSpPr>
          <p:nvPr/>
        </p:nvSpPr>
        <p:spPr bwMode="auto">
          <a:xfrm>
            <a:off x="1666875" y="650639"/>
            <a:ext cx="8763000" cy="553740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98691" name="Object 3"/>
          <p:cNvGraphicFramePr>
            <a:graphicFrameLocks noGrp="1" noChangeAspect="1"/>
          </p:cNvGraphicFramePr>
          <p:nvPr>
            <p:ph type="chart" idx="1"/>
          </p:nvPr>
        </p:nvGraphicFramePr>
        <p:xfrm>
          <a:off x="2476500" y="1979653"/>
          <a:ext cx="6477000" cy="357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Chart" r:id="rId3" imgW="8220224" imgH="4543523" progId="MSGraph.Chart.8">
                  <p:embed followColorScheme="full"/>
                </p:oleObj>
              </mc:Choice>
              <mc:Fallback>
                <p:oleObj name="Chart" r:id="rId3" imgW="8220224" imgH="4543523" progId="MSGraph.Chart.8">
                  <p:embed followColorScheme="full"/>
                  <p:pic>
                    <p:nvPicPr>
                      <p:cNvPr id="49869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6500" y="1979653"/>
                        <a:ext cx="6477000" cy="3579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8692" name="Rectangle 4"/>
          <p:cNvSpPr>
            <a:spLocks noGrp="1" noChangeArrowheads="1"/>
          </p:cNvSpPr>
          <p:nvPr>
            <p:ph type="title"/>
          </p:nvPr>
        </p:nvSpPr>
        <p:spPr>
          <a:xfrm>
            <a:off x="1962696" y="913567"/>
            <a:ext cx="8077200" cy="838200"/>
          </a:xfrm>
        </p:spPr>
        <p:txBody>
          <a:bodyPr/>
          <a:lstStyle/>
          <a:p>
            <a:r>
              <a:rPr lang="en-US" sz="4000" dirty="0"/>
              <a:t>Population-Based Prevention</a:t>
            </a:r>
          </a:p>
        </p:txBody>
      </p:sp>
      <p:sp>
        <p:nvSpPr>
          <p:cNvPr id="498693" name="Text Box 5"/>
          <p:cNvSpPr txBox="1">
            <a:spLocks noChangeArrowheads="1"/>
          </p:cNvSpPr>
          <p:nvPr/>
        </p:nvSpPr>
        <p:spPr bwMode="auto">
          <a:xfrm>
            <a:off x="3717925" y="3144838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498694" name="Line 6"/>
          <p:cNvSpPr>
            <a:spLocks noChangeShapeType="1"/>
          </p:cNvSpPr>
          <p:nvPr/>
        </p:nvSpPr>
        <p:spPr bwMode="auto">
          <a:xfrm flipH="1">
            <a:off x="6306096" y="4637088"/>
            <a:ext cx="685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8695" name="Line 7"/>
          <p:cNvSpPr>
            <a:spLocks noChangeShapeType="1"/>
          </p:cNvSpPr>
          <p:nvPr/>
        </p:nvSpPr>
        <p:spPr bwMode="auto">
          <a:xfrm flipH="1">
            <a:off x="5791200" y="3328194"/>
            <a:ext cx="609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8696" name="Line 8"/>
          <p:cNvSpPr>
            <a:spLocks noChangeShapeType="1"/>
          </p:cNvSpPr>
          <p:nvPr/>
        </p:nvSpPr>
        <p:spPr bwMode="auto">
          <a:xfrm flipH="1">
            <a:off x="4629150" y="4117975"/>
            <a:ext cx="685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498697" name="Text Box 9"/>
          <p:cNvSpPr txBox="1">
            <a:spLocks noChangeArrowheads="1"/>
          </p:cNvSpPr>
          <p:nvPr/>
        </p:nvSpPr>
        <p:spPr bwMode="auto">
          <a:xfrm>
            <a:off x="7346906" y="2728029"/>
            <a:ext cx="160659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b="1" dirty="0"/>
              <a:t>Shift entire</a:t>
            </a:r>
          </a:p>
          <a:p>
            <a:r>
              <a:rPr lang="en-US" sz="2400" b="1" dirty="0"/>
              <a:t>population</a:t>
            </a:r>
          </a:p>
          <a:p>
            <a:r>
              <a:rPr lang="en-US" sz="2400" b="1" dirty="0"/>
              <a:t>to the left</a:t>
            </a:r>
          </a:p>
        </p:txBody>
      </p:sp>
      <p:sp>
        <p:nvSpPr>
          <p:cNvPr id="498698" name="Rectangle 10"/>
          <p:cNvSpPr>
            <a:spLocks noChangeArrowheads="1"/>
          </p:cNvSpPr>
          <p:nvPr/>
        </p:nvSpPr>
        <p:spPr bwMode="auto">
          <a:xfrm>
            <a:off x="5428703" y="5617090"/>
            <a:ext cx="57259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b="1" dirty="0"/>
              <a:t>Risk</a:t>
            </a:r>
          </a:p>
        </p:txBody>
      </p:sp>
      <p:sp>
        <p:nvSpPr>
          <p:cNvPr id="498699" name="Line 11"/>
          <p:cNvSpPr>
            <a:spLocks noChangeShapeType="1"/>
          </p:cNvSpPr>
          <p:nvPr/>
        </p:nvSpPr>
        <p:spPr bwMode="auto">
          <a:xfrm>
            <a:off x="3524794" y="5986422"/>
            <a:ext cx="40386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2" name="Shape 78">
            <a:extLst>
              <a:ext uri="{FF2B5EF4-FFF2-40B4-BE49-F238E27FC236}">
                <a16:creationId xmlns:a16="http://schemas.microsoft.com/office/drawing/2014/main" id="{CE295CDB-85CF-6D45-8237-3FE7A3E78376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9" y="6256266"/>
            <a:ext cx="1350431" cy="601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3054704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C84EF-57C8-8649-8BF4-F006DFA70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General Questions</a:t>
            </a:r>
            <a:br>
              <a:rPr lang="en-US" dirty="0"/>
            </a:br>
            <a:r>
              <a:rPr lang="en-US" sz="3200" dirty="0"/>
              <a:t>What Do We Think?  What Do We Know?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3F107-4512-9C42-B58D-CE9CDD6F4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9601196" cy="369933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We think</a:t>
            </a:r>
            <a:r>
              <a:rPr lang="mr-IN" dirty="0"/>
              <a:t>…</a:t>
            </a:r>
            <a:endParaRPr lang="en-US" dirty="0"/>
          </a:p>
          <a:p>
            <a:pPr lvl="1"/>
            <a:r>
              <a:rPr lang="en-US" dirty="0"/>
              <a:t>Chiropractic care is essential for optimum health</a:t>
            </a:r>
          </a:p>
          <a:p>
            <a:pPr lvl="1"/>
            <a:r>
              <a:rPr lang="en-US" dirty="0"/>
              <a:t>Subluxation correction leads to improved health outcomes</a:t>
            </a:r>
          </a:p>
          <a:p>
            <a:pPr lvl="1"/>
            <a:r>
              <a:rPr lang="en-US" dirty="0"/>
              <a:t>According to the 33 Principles: </a:t>
            </a:r>
          </a:p>
          <a:p>
            <a:pPr lvl="2"/>
            <a:r>
              <a:rPr lang="en-US" dirty="0"/>
              <a:t>There can be interference with the transmission of Innate forces (29);</a:t>
            </a:r>
          </a:p>
          <a:p>
            <a:pPr lvl="2"/>
            <a:r>
              <a:rPr lang="en-US" dirty="0"/>
              <a:t>Interference with the transmission of Innate forces causes incoordination or dis-ease (30);</a:t>
            </a:r>
          </a:p>
          <a:p>
            <a:pPr lvl="2"/>
            <a:r>
              <a:rPr lang="en-US" dirty="0"/>
              <a:t>Interference with transmission in the body is always directly or indirectly due to subluxations in the spinal column (31);</a:t>
            </a:r>
          </a:p>
          <a:p>
            <a:pPr lvl="2"/>
            <a:r>
              <a:rPr lang="en-US" dirty="0"/>
              <a:t>Innate Intelligence adapts forces and matter for the body as long as it can do so without breaking a universal law, or Innate Intelligence is limited by the limitations of matter (24).</a:t>
            </a:r>
          </a:p>
          <a:p>
            <a:pPr lvl="1"/>
            <a:r>
              <a:rPr lang="en-US" dirty="0"/>
              <a:t>The chiropractic adjustment allows for the fullest expression of innate intelligence</a:t>
            </a:r>
          </a:p>
          <a:p>
            <a:endParaRPr lang="en-US" dirty="0"/>
          </a:p>
        </p:txBody>
      </p:sp>
      <p:pic>
        <p:nvPicPr>
          <p:cNvPr id="4" name="Shape 78">
            <a:extLst>
              <a:ext uri="{FF2B5EF4-FFF2-40B4-BE49-F238E27FC236}">
                <a16:creationId xmlns:a16="http://schemas.microsoft.com/office/drawing/2014/main" id="{8F96AAFC-95E4-0A43-8F7E-ADA5DFFD80F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9" y="6256266"/>
            <a:ext cx="1350431" cy="601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86187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C84EF-57C8-8649-8BF4-F006DFA70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  <a:t>The General Questions</a:t>
            </a:r>
            <a:br>
              <a:rPr lang="en-US" dirty="0">
                <a:solidFill>
                  <a:prstClr val="black">
                    <a:lumMod val="85000"/>
                    <a:lumOff val="15000"/>
                  </a:prstClr>
                </a:solidFill>
              </a:rPr>
            </a:br>
            <a:r>
              <a:rPr lang="en-US" sz="3200" dirty="0">
                <a:solidFill>
                  <a:prstClr val="black">
                    <a:lumMod val="85000"/>
                    <a:lumOff val="15000"/>
                  </a:prstClr>
                </a:solidFill>
              </a:rPr>
              <a:t>What Do We Think?  What Do We Know?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3F107-4512-9C42-B58D-CE9CDD6F4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We know</a:t>
            </a:r>
            <a:r>
              <a:rPr lang="mr-IN" sz="2000" dirty="0"/>
              <a:t>…</a:t>
            </a:r>
            <a:endParaRPr lang="en-US" sz="2000" dirty="0"/>
          </a:p>
          <a:p>
            <a:pPr lvl="1"/>
            <a:r>
              <a:rPr lang="en-US" sz="1800" dirty="0"/>
              <a:t>The body is a self regulating, self maintaining organism; </a:t>
            </a:r>
          </a:p>
          <a:p>
            <a:pPr lvl="1"/>
            <a:r>
              <a:rPr lang="en-US" sz="1800" dirty="0"/>
              <a:t>The nervous system controls and coordinates all functions of the body; 	</a:t>
            </a:r>
          </a:p>
          <a:p>
            <a:pPr lvl="1"/>
            <a:r>
              <a:rPr lang="en-US" sz="1800" dirty="0"/>
              <a:t>The spine and vertebrae house and protect the nervous system; </a:t>
            </a:r>
          </a:p>
          <a:p>
            <a:r>
              <a:rPr lang="en-US" sz="2000" dirty="0"/>
              <a:t>We think</a:t>
            </a:r>
            <a:r>
              <a:rPr lang="mr-IN" sz="2000" dirty="0"/>
              <a:t>…</a:t>
            </a:r>
            <a:endParaRPr lang="en-US" sz="2000" dirty="0"/>
          </a:p>
          <a:p>
            <a:pPr lvl="1"/>
            <a:r>
              <a:rPr lang="en-US" sz="1800" dirty="0"/>
              <a:t>Vertebral subluxations can occur and interfere with the function of the nervous system; </a:t>
            </a:r>
          </a:p>
          <a:p>
            <a:pPr lvl="1"/>
            <a:r>
              <a:rPr lang="en-US" sz="1800" dirty="0"/>
              <a:t>Reducing and/or correcting vertebral subluxations allows the nervous system to function better and allows the fullest expression of life. </a:t>
            </a:r>
          </a:p>
        </p:txBody>
      </p:sp>
      <p:pic>
        <p:nvPicPr>
          <p:cNvPr id="4" name="Shape 78">
            <a:extLst>
              <a:ext uri="{FF2B5EF4-FFF2-40B4-BE49-F238E27FC236}">
                <a16:creationId xmlns:a16="http://schemas.microsoft.com/office/drawing/2014/main" id="{8F96AAFC-95E4-0A43-8F7E-ADA5DFFD80F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9" y="6256266"/>
            <a:ext cx="1350431" cy="601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0985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C84EF-57C8-8649-8BF4-F006DFA70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Hour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3F107-4512-9C42-B58D-CE9CDD6F4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fMRI as an Outcomes Assessment Tool for Subluxation-Centered Chiropractors</a:t>
            </a:r>
          </a:p>
          <a:p>
            <a:pPr lvl="1"/>
            <a:r>
              <a:rPr lang="en-US" dirty="0"/>
              <a:t>Discuss the importance of objective assessment and outcome measures in the practice of subluxation-based chiropractic care</a:t>
            </a:r>
          </a:p>
          <a:p>
            <a:pPr lvl="1"/>
            <a:r>
              <a:rPr lang="en-US" dirty="0"/>
              <a:t>Review the basics of Advanced Imaging/fMRI</a:t>
            </a:r>
          </a:p>
          <a:p>
            <a:pPr lvl="2"/>
            <a:r>
              <a:rPr lang="en-US" dirty="0"/>
              <a:t>BOLD Effect</a:t>
            </a:r>
          </a:p>
          <a:p>
            <a:pPr lvl="2"/>
            <a:r>
              <a:rPr lang="en-US" dirty="0"/>
              <a:t>Statistical Mapping</a:t>
            </a:r>
          </a:p>
          <a:p>
            <a:pPr lvl="1"/>
            <a:r>
              <a:rPr lang="en-US" dirty="0"/>
              <a:t>Establishing research questions that can be answered through fMRI</a:t>
            </a:r>
          </a:p>
        </p:txBody>
      </p:sp>
      <p:pic>
        <p:nvPicPr>
          <p:cNvPr id="4" name="Shape 78">
            <a:extLst>
              <a:ext uri="{FF2B5EF4-FFF2-40B4-BE49-F238E27FC236}">
                <a16:creationId xmlns:a16="http://schemas.microsoft.com/office/drawing/2014/main" id="{8F96AAFC-95E4-0A43-8F7E-ADA5DFFD80F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9" y="6256266"/>
            <a:ext cx="1350431" cy="601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50861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C84EF-57C8-8649-8BF4-F006DFA70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Vertebral Subluxation Complex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3F107-4512-9C42-B58D-CE9CDD6F4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6851072" cy="3699334"/>
          </a:xfrm>
        </p:spPr>
        <p:txBody>
          <a:bodyPr>
            <a:normAutofit/>
          </a:bodyPr>
          <a:lstStyle/>
          <a:p>
            <a:r>
              <a:rPr lang="en-US" dirty="0"/>
              <a:t>Vertebral subluxations are changes in the position or motion of a vertebra (kinesiologic dysfunction), which result in the interference with nerve function (neurologic involvement)</a:t>
            </a:r>
          </a:p>
          <a:p>
            <a:pPr lvl="1"/>
            <a:r>
              <a:rPr lang="en-US" dirty="0"/>
              <a:t>What is its </a:t>
            </a:r>
            <a:r>
              <a:rPr lang="en-US" b="1" dirty="0"/>
              <a:t>operational definition</a:t>
            </a:r>
            <a:r>
              <a:rPr lang="en-US" dirty="0"/>
              <a:t>?</a:t>
            </a:r>
          </a:p>
          <a:p>
            <a:pPr lvl="2"/>
            <a:r>
              <a:rPr lang="en-US" dirty="0"/>
              <a:t>A precise statement of how a conceptual                       variable is turned into a measured variable</a:t>
            </a:r>
          </a:p>
        </p:txBody>
      </p:sp>
      <p:pic>
        <p:nvPicPr>
          <p:cNvPr id="4" name="Shape 78">
            <a:extLst>
              <a:ext uri="{FF2B5EF4-FFF2-40B4-BE49-F238E27FC236}">
                <a16:creationId xmlns:a16="http://schemas.microsoft.com/office/drawing/2014/main" id="{8F96AAFC-95E4-0A43-8F7E-ADA5DFFD80F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9" y="6256266"/>
            <a:ext cx="1350431" cy="601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C991B32-43AA-5040-8FB0-1F7D3155695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16811" y="2556931"/>
            <a:ext cx="1803490" cy="3490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D9FC60D-7226-AF40-BAF4-1F88DFE4250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64078" y="3875840"/>
            <a:ext cx="2047834" cy="2285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2731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hape 18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44253" y="76200"/>
            <a:ext cx="5844540" cy="6781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/>
          <p:cNvSpPr txBox="1"/>
          <p:nvPr/>
        </p:nvSpPr>
        <p:spPr>
          <a:xfrm>
            <a:off x="3961523" y="3429000"/>
            <a:ext cx="381000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tx2"/>
                </a:solidFill>
              </a:rPr>
              <a:t>www.vertebralsubluxation.org</a:t>
            </a:r>
            <a:endParaRPr lang="en-US" sz="2000" b="1" dirty="0">
              <a:solidFill>
                <a:schemeClr val="tx2"/>
              </a:solidFill>
            </a:endParaRPr>
          </a:p>
        </p:txBody>
      </p:sp>
      <p:pic>
        <p:nvPicPr>
          <p:cNvPr id="6" name="Shape 78">
            <a:extLst>
              <a:ext uri="{FF2B5EF4-FFF2-40B4-BE49-F238E27FC236}">
                <a16:creationId xmlns:a16="http://schemas.microsoft.com/office/drawing/2014/main" id="{825E59B6-9B2A-8D48-ACD1-14FBBE865637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9" y="6256266"/>
            <a:ext cx="1350431" cy="601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670789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Shape 1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1090" y="1212851"/>
            <a:ext cx="4807246" cy="4458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hape 199">
            <a:extLst>
              <a:ext uri="{FF2B5EF4-FFF2-40B4-BE49-F238E27FC236}">
                <a16:creationId xmlns:a16="http://schemas.microsoft.com/office/drawing/2014/main" id="{42B97328-02FF-2D44-8757-25B9501EBB5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14535" y="1212851"/>
            <a:ext cx="4646375" cy="4458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78">
            <a:extLst>
              <a:ext uri="{FF2B5EF4-FFF2-40B4-BE49-F238E27FC236}">
                <a16:creationId xmlns:a16="http://schemas.microsoft.com/office/drawing/2014/main" id="{0F551929-A72A-CA4C-9EC1-DFCD96DBD38F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9" y="6256266"/>
            <a:ext cx="1350431" cy="601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193595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Shape 20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92193" y="1064871"/>
            <a:ext cx="4903810" cy="4254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Shape 209">
            <a:extLst>
              <a:ext uri="{FF2B5EF4-FFF2-40B4-BE49-F238E27FC236}">
                <a16:creationId xmlns:a16="http://schemas.microsoft.com/office/drawing/2014/main" id="{EB4F001A-0243-DD4E-99DD-73E0427F391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96002" y="890505"/>
            <a:ext cx="4903805" cy="5220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Shape 78">
            <a:extLst>
              <a:ext uri="{FF2B5EF4-FFF2-40B4-BE49-F238E27FC236}">
                <a16:creationId xmlns:a16="http://schemas.microsoft.com/office/drawing/2014/main" id="{49E17A49-6303-6640-823A-ECBAE57F6764}"/>
              </a:ext>
            </a:extLst>
          </p:cNvPr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9" y="6256266"/>
            <a:ext cx="1350431" cy="601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10416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Shape 2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553428" y="729205"/>
            <a:ext cx="4826643" cy="5492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78">
            <a:extLst>
              <a:ext uri="{FF2B5EF4-FFF2-40B4-BE49-F238E27FC236}">
                <a16:creationId xmlns:a16="http://schemas.microsoft.com/office/drawing/2014/main" id="{DA97B1B4-C2D7-EA4E-8798-C77E28A32A6F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9" y="6256266"/>
            <a:ext cx="1350431" cy="601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850032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C84EF-57C8-8649-8BF4-F006DFA70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Where are we today?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3F107-4512-9C42-B58D-CE9CDD6F4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According to PwC’s Health Research Institute (HRI)</a:t>
            </a:r>
          </a:p>
          <a:p>
            <a:pPr lvl="1"/>
            <a:r>
              <a:rPr lang="en-US" dirty="0"/>
              <a:t>Medical cost growth rate is estimated to be 6.5% and has outrun general economic inflation in the U.S</a:t>
            </a:r>
          </a:p>
          <a:p>
            <a:pPr lvl="1"/>
            <a:r>
              <a:rPr lang="en-US" dirty="0"/>
              <a:t>Pharmaceutical companies have increased spending in advertising from $3.83 billion to $5.4 billion and were rewarded by an increase in sales from $328 billion to $413 billion. </a:t>
            </a:r>
          </a:p>
          <a:p>
            <a:r>
              <a:rPr lang="en-US" dirty="0"/>
              <a:t>Cost-effectiveness for complementary and integrative care demonstrated in 28 separate studies, according to RAND Corp. and Harvard University</a:t>
            </a:r>
          </a:p>
          <a:p>
            <a:r>
              <a:rPr lang="en-US" dirty="0"/>
              <a:t>CAM utilization and integration leads to 43% reduction in use of medical services, in a study by Massachusetts General Hospital</a:t>
            </a:r>
          </a:p>
        </p:txBody>
      </p:sp>
      <p:pic>
        <p:nvPicPr>
          <p:cNvPr id="4" name="Shape 78">
            <a:extLst>
              <a:ext uri="{FF2B5EF4-FFF2-40B4-BE49-F238E27FC236}">
                <a16:creationId xmlns:a16="http://schemas.microsoft.com/office/drawing/2014/main" id="{8F96AAFC-95E4-0A43-8F7E-ADA5DFFD80F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9" y="6256266"/>
            <a:ext cx="1350431" cy="601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12493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C84EF-57C8-8649-8BF4-F006DFA70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Where are we today?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3F107-4512-9C42-B58D-CE9CDD6F4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Iatrogenic disease deaths rank 3rd in the U.S.</a:t>
            </a:r>
          </a:p>
          <a:p>
            <a:r>
              <a:rPr lang="en-US" dirty="0"/>
              <a:t>Over 250,000 deaths per year are due to medical error in the U.S. (BMJ – JHU 2016)</a:t>
            </a:r>
          </a:p>
          <a:p>
            <a:endParaRPr lang="en-US" dirty="0"/>
          </a:p>
          <a:p>
            <a:r>
              <a:rPr lang="en-US" dirty="0"/>
              <a:t>The opioid epidemic is projected at $78.5 billion a year, including the costs of healthcare, lost productivity, addiction treatment, and criminal justice involvement</a:t>
            </a:r>
          </a:p>
          <a:p>
            <a:r>
              <a:rPr lang="en-US" dirty="0"/>
              <a:t>For 3 consecutive years, life expectancy has decreased</a:t>
            </a:r>
          </a:p>
        </p:txBody>
      </p:sp>
      <p:pic>
        <p:nvPicPr>
          <p:cNvPr id="4" name="Shape 78">
            <a:extLst>
              <a:ext uri="{FF2B5EF4-FFF2-40B4-BE49-F238E27FC236}">
                <a16:creationId xmlns:a16="http://schemas.microsoft.com/office/drawing/2014/main" id="{8F96AAFC-95E4-0A43-8F7E-ADA5DFFD80F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9" y="6256266"/>
            <a:ext cx="1350431" cy="601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64854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C84EF-57C8-8649-8BF4-F006DFA70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3F107-4512-9C42-B58D-CE9CDD6F4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Shape 78">
            <a:extLst>
              <a:ext uri="{FF2B5EF4-FFF2-40B4-BE49-F238E27FC236}">
                <a16:creationId xmlns:a16="http://schemas.microsoft.com/office/drawing/2014/main" id="{8F96AAFC-95E4-0A43-8F7E-ADA5DFFD80F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9" y="6256266"/>
            <a:ext cx="1350431" cy="601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world-obesity.gif">
            <a:extLst>
              <a:ext uri="{FF2B5EF4-FFF2-40B4-BE49-F238E27FC236}">
                <a16:creationId xmlns:a16="http://schemas.microsoft.com/office/drawing/2014/main" id="{96A2BA2B-A03D-F740-9CE6-BA85CB551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3877" y="574540"/>
            <a:ext cx="7611891" cy="5708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47821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C84EF-57C8-8649-8BF4-F006DFA70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3F107-4512-9C42-B58D-CE9CDD6F4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Today, 7 in 10 deaths in the U.S. are related to preventable diseases such as obesity, diabetes, high blood pressure, heart disease, and cancer, and 75% of our health care dollars are spent treating such diseases. However, only 3% of our health care dollars go toward prevention. </a:t>
            </a:r>
          </a:p>
          <a:p>
            <a:r>
              <a:rPr lang="en-US" dirty="0"/>
              <a:t>The lifetime risk of diabetes for babies born in 2000:</a:t>
            </a:r>
          </a:p>
          <a:p>
            <a:pPr lvl="1"/>
            <a:r>
              <a:rPr lang="en-US" dirty="0"/>
              <a:t>1 in 3 for males</a:t>
            </a:r>
          </a:p>
          <a:p>
            <a:pPr lvl="1"/>
            <a:r>
              <a:rPr lang="en-US" dirty="0"/>
              <a:t>2 in 5 for females</a:t>
            </a:r>
          </a:p>
          <a:p>
            <a:pPr lvl="2"/>
            <a:r>
              <a:rPr lang="en-US" dirty="0"/>
              <a:t>Narayan KM, et al. JAMA290 :1884 –1890,2003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Shape 78">
            <a:extLst>
              <a:ext uri="{FF2B5EF4-FFF2-40B4-BE49-F238E27FC236}">
                <a16:creationId xmlns:a16="http://schemas.microsoft.com/office/drawing/2014/main" id="{8F96AAFC-95E4-0A43-8F7E-ADA5DFFD80F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9" y="6256266"/>
            <a:ext cx="1350431" cy="601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325248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B3EDE03-5502-9543-A16D-3000B2A77FBA}"/>
              </a:ext>
            </a:extLst>
          </p:cNvPr>
          <p:cNvGrpSpPr/>
          <p:nvPr/>
        </p:nvGrpSpPr>
        <p:grpSpPr>
          <a:xfrm>
            <a:off x="847899" y="997527"/>
            <a:ext cx="10114490" cy="5192652"/>
            <a:chOff x="1705536" y="1460015"/>
            <a:chExt cx="8571985" cy="424802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844E5B1-DB15-B84B-B858-2BDE19E80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5536" y="1460015"/>
              <a:ext cx="2620916" cy="1640699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E5374D8-5731-884E-8A07-8BCD7F4640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57669" y="3704539"/>
              <a:ext cx="4415867" cy="1714627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68B77FF-A598-5845-9AD7-FC82462346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580"/>
            <a:stretch/>
          </p:blipFill>
          <p:spPr>
            <a:xfrm>
              <a:off x="4206879" y="1557877"/>
              <a:ext cx="2166657" cy="1727363"/>
            </a:xfrm>
            <a:prstGeom prst="rect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33FCABF-2001-4FC9-892C-07258926940C}"/>
                </a:ext>
              </a:extLst>
            </p:cNvPr>
            <p:cNvGrpSpPr/>
            <p:nvPr/>
          </p:nvGrpSpPr>
          <p:grpSpPr>
            <a:xfrm>
              <a:off x="4210050" y="2962509"/>
              <a:ext cx="2171700" cy="685800"/>
              <a:chOff x="533400" y="3048001"/>
              <a:chExt cx="2895600" cy="914400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1484E95-60E8-4ED0-859B-C3660903425E}"/>
                  </a:ext>
                </a:extLst>
              </p:cNvPr>
              <p:cNvSpPr/>
              <p:nvPr/>
            </p:nvSpPr>
            <p:spPr>
              <a:xfrm>
                <a:off x="533400" y="3048001"/>
                <a:ext cx="2895600" cy="914400"/>
              </a:xfrm>
              <a:prstGeom prst="rect">
                <a:avLst/>
              </a:prstGeom>
              <a:solidFill>
                <a:srgbClr val="5C9AD3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CB8DA23D-FD53-4BDC-9640-4E22D3CFDB1C}"/>
                  </a:ext>
                </a:extLst>
              </p:cNvPr>
              <p:cNvSpPr txBox="1"/>
              <p:nvPr/>
            </p:nvSpPr>
            <p:spPr>
              <a:xfrm>
                <a:off x="571500" y="3093461"/>
                <a:ext cx="2857500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latin typeface="Candara" panose="020E0502030303020204" pitchFamily="34" charset="0"/>
                  </a:rPr>
                  <a:t>3.85 M babies were born in the U.S. in 2016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DFB7E88-3761-4D12-B26F-9885186D81D9}"/>
                </a:ext>
              </a:extLst>
            </p:cNvPr>
            <p:cNvGrpSpPr/>
            <p:nvPr/>
          </p:nvGrpSpPr>
          <p:grpSpPr>
            <a:xfrm>
              <a:off x="1924050" y="2962509"/>
              <a:ext cx="2171700" cy="685800"/>
              <a:chOff x="533400" y="3048001"/>
              <a:chExt cx="2895600" cy="91440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EA36A4C-847C-4F10-9D03-1AE598FF73E8}"/>
                  </a:ext>
                </a:extLst>
              </p:cNvPr>
              <p:cNvSpPr/>
              <p:nvPr/>
            </p:nvSpPr>
            <p:spPr>
              <a:xfrm>
                <a:off x="533400" y="3048001"/>
                <a:ext cx="2895600" cy="914400"/>
              </a:xfrm>
              <a:prstGeom prst="rect">
                <a:avLst/>
              </a:prstGeom>
              <a:solidFill>
                <a:srgbClr val="FE4A1E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DC2AE10-F87A-4747-B360-E8C860203404}"/>
                  </a:ext>
                </a:extLst>
              </p:cNvPr>
              <p:cNvSpPr txBox="1"/>
              <p:nvPr/>
            </p:nvSpPr>
            <p:spPr>
              <a:xfrm>
                <a:off x="571500" y="3093461"/>
                <a:ext cx="2857500" cy="861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>
                    <a:solidFill>
                      <a:schemeClr val="bg1"/>
                    </a:solidFill>
                    <a:latin typeface="Candara" panose="020E0502030303020204" pitchFamily="34" charset="0"/>
                  </a:rPr>
                  <a:t>80% of Americans worry a fair-great deal about healthcare access and affordability </a:t>
                </a:r>
              </a:p>
            </p:txBody>
          </p:sp>
        </p:grpSp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4C2201E2-0C44-4575-B6E2-B9BE8615F7AB}"/>
                </a:ext>
              </a:extLst>
            </p:cNvPr>
            <p:cNvGrpSpPr/>
            <p:nvPr/>
          </p:nvGrpSpPr>
          <p:grpSpPr>
            <a:xfrm>
              <a:off x="1924050" y="4664785"/>
              <a:ext cx="4457700" cy="754380"/>
              <a:chOff x="533400" y="3075309"/>
              <a:chExt cx="2895600" cy="1005840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312D0D9D-184E-4D2E-9AC9-B86AB93A8706}"/>
                  </a:ext>
                </a:extLst>
              </p:cNvPr>
              <p:cNvSpPr/>
              <p:nvPr/>
            </p:nvSpPr>
            <p:spPr>
              <a:xfrm>
                <a:off x="533400" y="3075309"/>
                <a:ext cx="2895600" cy="1005840"/>
              </a:xfrm>
              <a:prstGeom prst="rect">
                <a:avLst/>
              </a:prstGeom>
              <a:solidFill>
                <a:srgbClr val="44546B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AE7E4B5-54C8-4AE4-A8AC-419712EB9007}"/>
                  </a:ext>
                </a:extLst>
              </p:cNvPr>
              <p:cNvSpPr txBox="1"/>
              <p:nvPr/>
            </p:nvSpPr>
            <p:spPr>
              <a:xfrm>
                <a:off x="533400" y="3091608"/>
                <a:ext cx="2868426" cy="9541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8">
                  <a:spcBef>
                    <a:spcPct val="20000"/>
                  </a:spcBef>
                  <a:defRPr/>
                </a:pPr>
                <a:r>
                  <a:rPr lang="en-US" sz="1350" dirty="0">
                    <a:solidFill>
                      <a:schemeClr val="bg1"/>
                    </a:solidFill>
                    <a:latin typeface="Candara" panose="020E0502030303020204" pitchFamily="34" charset="0"/>
                  </a:rPr>
                  <a:t>U.S. health care spending grew 3.9%, reaching $3.5 trillion or $10,739 per person - about 17.9% of the nation’s GDP – in 2017</a:t>
                </a:r>
                <a:endParaRPr lang="en-US" sz="1050" dirty="0">
                  <a:solidFill>
                    <a:schemeClr val="bg1"/>
                  </a:solidFill>
                  <a:latin typeface="Candara" panose="020E0502030303020204" pitchFamily="34" charset="0"/>
                </a:endParaRPr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C1D5E4A-A133-465A-A246-0B9DA0903021}"/>
                </a:ext>
              </a:extLst>
            </p:cNvPr>
            <p:cNvGrpSpPr/>
            <p:nvPr/>
          </p:nvGrpSpPr>
          <p:grpSpPr>
            <a:xfrm>
              <a:off x="6438900" y="4175313"/>
              <a:ext cx="3829050" cy="1532728"/>
              <a:chOff x="533400" y="3075309"/>
              <a:chExt cx="2524369" cy="1239438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83B4E2B-122C-4B27-84E4-1B76A292F196}"/>
                  </a:ext>
                </a:extLst>
              </p:cNvPr>
              <p:cNvSpPr/>
              <p:nvPr/>
            </p:nvSpPr>
            <p:spPr>
              <a:xfrm>
                <a:off x="533400" y="3075309"/>
                <a:ext cx="2524369" cy="1005840"/>
              </a:xfrm>
              <a:prstGeom prst="rect">
                <a:avLst/>
              </a:prstGeom>
              <a:solidFill>
                <a:srgbClr val="7A7A7A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3DAA7DC-A57E-4762-A666-66C327C91590}"/>
                  </a:ext>
                </a:extLst>
              </p:cNvPr>
              <p:cNvSpPr txBox="1"/>
              <p:nvPr/>
            </p:nvSpPr>
            <p:spPr>
              <a:xfrm>
                <a:off x="533400" y="3075309"/>
                <a:ext cx="2524369" cy="1239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8">
                  <a:spcBef>
                    <a:spcPct val="20000"/>
                  </a:spcBef>
                  <a:defRPr/>
                </a:pPr>
                <a:r>
                  <a:rPr lang="en-US" sz="1350" b="1" dirty="0">
                    <a:solidFill>
                      <a:schemeClr val="bg1"/>
                    </a:solidFill>
                    <a:latin typeface="Candara" panose="020E0502030303020204" pitchFamily="34" charset="0"/>
                  </a:rPr>
                  <a:t>World Health Organization (WHO)</a:t>
                </a:r>
              </a:p>
              <a:p>
                <a:pPr defTabSz="914378">
                  <a:spcBef>
                    <a:spcPct val="20000"/>
                  </a:spcBef>
                  <a:defRPr/>
                </a:pPr>
                <a:endParaRPr lang="en-US" sz="1350" b="1" dirty="0">
                  <a:solidFill>
                    <a:schemeClr val="bg1"/>
                  </a:solidFill>
                  <a:latin typeface="Candara" panose="020E0502030303020204" pitchFamily="34" charset="0"/>
                </a:endParaRPr>
              </a:p>
              <a:p>
                <a:pPr defTabSz="914378">
                  <a:spcBef>
                    <a:spcPct val="20000"/>
                  </a:spcBef>
                  <a:defRPr/>
                </a:pPr>
                <a:r>
                  <a:rPr lang="en-US" sz="1350" dirty="0">
                    <a:solidFill>
                      <a:schemeClr val="bg1"/>
                    </a:solidFill>
                    <a:latin typeface="Candara" panose="020E0502030303020204" pitchFamily="34" charset="0"/>
                  </a:rPr>
                  <a:t>A state of complete physical, mental, and social well being, and not merely the absence of disease or infirmity</a:t>
                </a:r>
              </a:p>
              <a:p>
                <a:pPr defTabSz="914378">
                  <a:spcBef>
                    <a:spcPct val="20000"/>
                  </a:spcBef>
                  <a:defRPr/>
                </a:pPr>
                <a:endParaRPr lang="en-US" sz="1350" b="1" dirty="0">
                  <a:solidFill>
                    <a:schemeClr val="bg1"/>
                  </a:solidFill>
                  <a:latin typeface="Candara" panose="020E0502030303020204" pitchFamily="34" charset="0"/>
                </a:endParaRPr>
              </a:p>
              <a:p>
                <a:pPr defTabSz="914378">
                  <a:spcBef>
                    <a:spcPct val="20000"/>
                  </a:spcBef>
                  <a:defRPr/>
                </a:pPr>
                <a:endParaRPr lang="en-US" sz="225" b="1" dirty="0">
                  <a:solidFill>
                    <a:schemeClr val="bg1"/>
                  </a:solidFill>
                  <a:latin typeface="Candara" panose="020E0502030303020204" pitchFamily="34" charset="0"/>
                </a:endParaRPr>
              </a:p>
              <a:p>
                <a:pPr defTabSz="914378">
                  <a:spcBef>
                    <a:spcPct val="20000"/>
                  </a:spcBef>
                  <a:defRPr/>
                </a:pPr>
                <a:endParaRPr lang="en-US" sz="150" b="1" dirty="0">
                  <a:solidFill>
                    <a:schemeClr val="bg1"/>
                  </a:solidFill>
                  <a:latin typeface="Candara" panose="020E0502030303020204" pitchFamily="34" charset="0"/>
                </a:endParaRPr>
              </a:p>
            </p:txBody>
          </p: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37EF61F-6076-7842-AC9E-B6D991E36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417050" y="1527534"/>
              <a:ext cx="3860471" cy="2541477"/>
            </a:xfrm>
            <a:prstGeom prst="rect">
              <a:avLst/>
            </a:prstGeom>
          </p:spPr>
        </p:pic>
      </p:grpSp>
      <p:pic>
        <p:nvPicPr>
          <p:cNvPr id="25" name="Shape 78">
            <a:extLst>
              <a:ext uri="{FF2B5EF4-FFF2-40B4-BE49-F238E27FC236}">
                <a16:creationId xmlns:a16="http://schemas.microsoft.com/office/drawing/2014/main" id="{4930F89B-682E-0E46-BE02-D97F29FBBFB3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9" y="6256266"/>
            <a:ext cx="1350431" cy="601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4244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367"/>
    </mc:Choice>
    <mc:Fallback xmlns="">
      <p:transition spd="slow" advTm="56367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C84EF-57C8-8649-8BF4-F006DFA70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Evidence-based OR Subluxation-based?</a:t>
            </a:r>
          </a:p>
        </p:txBody>
      </p:sp>
      <p:pic>
        <p:nvPicPr>
          <p:cNvPr id="4" name="Shape 78">
            <a:extLst>
              <a:ext uri="{FF2B5EF4-FFF2-40B4-BE49-F238E27FC236}">
                <a16:creationId xmlns:a16="http://schemas.microsoft.com/office/drawing/2014/main" id="{8F96AAFC-95E4-0A43-8F7E-ADA5DFFD80F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9" y="6256266"/>
            <a:ext cx="1350431" cy="601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854EDE4E-6B01-C14F-8B5F-F37445759D9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90124" y="2556932"/>
            <a:ext cx="6145121" cy="3456631"/>
          </a:xfrm>
          <a:prstGeom prst="roundRect">
            <a:avLst>
              <a:gd name="adj" fmla="val 36292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914315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0702B877-0644-BC43-A665-3B105FFF1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br>
              <a:rPr lang="en-US" dirty="0">
                <a:solidFill>
                  <a:schemeClr val="tx1"/>
                </a:solidFill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CAE9F00-12BD-D14C-8DB9-2908A8CA0B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3811" y="1388534"/>
            <a:ext cx="3718455" cy="4607152"/>
          </a:xfrm>
        </p:spPr>
        <p:txBody>
          <a:bodyPr>
            <a:normAutofit lnSpcReduction="10000"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38% of adults and 12% of children in the US utilize CAM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Utilization is higher at higher socioeconomic levels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Median global utilization of chiropractic services has been estimated at 9.1%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More females seek chiropractic, and often for non-pain-based reasons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800" dirty="0"/>
              <a:t>A lack of knowledge about benefits and costs are cited as primary barriers to seeking care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4" name="Shape 78">
            <a:extLst>
              <a:ext uri="{FF2B5EF4-FFF2-40B4-BE49-F238E27FC236}">
                <a16:creationId xmlns:a16="http://schemas.microsoft.com/office/drawing/2014/main" id="{8F96AAFC-95E4-0A43-8F7E-ADA5DFFD80F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9" y="6256266"/>
            <a:ext cx="1350431" cy="601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85029494-8319-2241-9BE0-19826AB2B1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05622" y="1388534"/>
            <a:ext cx="6037308" cy="373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290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78">
            <a:extLst>
              <a:ext uri="{FF2B5EF4-FFF2-40B4-BE49-F238E27FC236}">
                <a16:creationId xmlns:a16="http://schemas.microsoft.com/office/drawing/2014/main" id="{7D30D18F-307A-784A-8501-300D2135C008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9" y="6256266"/>
            <a:ext cx="1350431" cy="6017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99B97B6-2086-9F4A-83DE-D1E641C99517}"/>
              </a:ext>
            </a:extLst>
          </p:cNvPr>
          <p:cNvGrpSpPr/>
          <p:nvPr/>
        </p:nvGrpSpPr>
        <p:grpSpPr>
          <a:xfrm>
            <a:off x="2284953" y="424206"/>
            <a:ext cx="6644338" cy="6009588"/>
            <a:chOff x="4252650" y="385858"/>
            <a:chExt cx="6644338" cy="6009588"/>
          </a:xfrm>
        </p:grpSpPr>
        <p:sp>
          <p:nvSpPr>
            <p:cNvPr id="17" name="Hexagon 16">
              <a:extLst>
                <a:ext uri="{FF2B5EF4-FFF2-40B4-BE49-F238E27FC236}">
                  <a16:creationId xmlns:a16="http://schemas.microsoft.com/office/drawing/2014/main" id="{A78C4BD1-4684-A949-8CA9-854F2E9CE9CD}"/>
                </a:ext>
              </a:extLst>
            </p:cNvPr>
            <p:cNvSpPr/>
            <p:nvPr/>
          </p:nvSpPr>
          <p:spPr>
            <a:xfrm>
              <a:off x="6289347" y="385858"/>
              <a:ext cx="2571777" cy="2366035"/>
            </a:xfrm>
            <a:prstGeom prst="hexagon">
              <a:avLst/>
            </a:prstGeom>
            <a:solidFill>
              <a:srgbClr val="5C9AD3"/>
            </a:solidFill>
            <a:ln w="635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Hexagon 17">
              <a:extLst>
                <a:ext uri="{FF2B5EF4-FFF2-40B4-BE49-F238E27FC236}">
                  <a16:creationId xmlns:a16="http://schemas.microsoft.com/office/drawing/2014/main" id="{2156BEE1-4833-4B4D-A250-BE99F1D30174}"/>
                </a:ext>
              </a:extLst>
            </p:cNvPr>
            <p:cNvSpPr/>
            <p:nvPr/>
          </p:nvSpPr>
          <p:spPr>
            <a:xfrm>
              <a:off x="4252650" y="1590952"/>
              <a:ext cx="2571777" cy="2366035"/>
            </a:xfrm>
            <a:prstGeom prst="hexagon">
              <a:avLst/>
            </a:prstGeom>
            <a:solidFill>
              <a:srgbClr val="FE4A1E"/>
            </a:solidFill>
            <a:ln w="635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Hexagon 18">
              <a:extLst>
                <a:ext uri="{FF2B5EF4-FFF2-40B4-BE49-F238E27FC236}">
                  <a16:creationId xmlns:a16="http://schemas.microsoft.com/office/drawing/2014/main" id="{22519619-52C2-8A42-B37F-A0C0502AFFEC}"/>
                </a:ext>
              </a:extLst>
            </p:cNvPr>
            <p:cNvSpPr/>
            <p:nvPr/>
          </p:nvSpPr>
          <p:spPr>
            <a:xfrm>
              <a:off x="6275924" y="2814792"/>
              <a:ext cx="2571777" cy="2366035"/>
            </a:xfrm>
            <a:prstGeom prst="hexagon">
              <a:avLst/>
            </a:prstGeom>
            <a:solidFill>
              <a:srgbClr val="44546B"/>
            </a:solidFill>
            <a:ln w="635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exagon 19">
              <a:extLst>
                <a:ext uri="{FF2B5EF4-FFF2-40B4-BE49-F238E27FC236}">
                  <a16:creationId xmlns:a16="http://schemas.microsoft.com/office/drawing/2014/main" id="{60937F29-7D7C-6D49-9879-C00424AA401F}"/>
                </a:ext>
              </a:extLst>
            </p:cNvPr>
            <p:cNvSpPr/>
            <p:nvPr/>
          </p:nvSpPr>
          <p:spPr>
            <a:xfrm>
              <a:off x="8325211" y="1611363"/>
              <a:ext cx="2571777" cy="2366035"/>
            </a:xfrm>
            <a:prstGeom prst="hexagon">
              <a:avLst/>
            </a:prstGeom>
            <a:solidFill>
              <a:srgbClr val="7A7A7A"/>
            </a:solidFill>
            <a:ln w="635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Hexagon 20">
              <a:extLst>
                <a:ext uri="{FF2B5EF4-FFF2-40B4-BE49-F238E27FC236}">
                  <a16:creationId xmlns:a16="http://schemas.microsoft.com/office/drawing/2014/main" id="{AD78FE1B-0473-5744-9FFA-A4BBA1FBBE3F}"/>
                </a:ext>
              </a:extLst>
            </p:cNvPr>
            <p:cNvSpPr/>
            <p:nvPr/>
          </p:nvSpPr>
          <p:spPr>
            <a:xfrm>
              <a:off x="8319707" y="4029411"/>
              <a:ext cx="2571777" cy="2366035"/>
            </a:xfrm>
            <a:prstGeom prst="hexagon">
              <a:avLst/>
            </a:prstGeom>
            <a:solidFill>
              <a:srgbClr val="939393"/>
            </a:solidFill>
            <a:ln w="6350">
              <a:solidFill>
                <a:schemeClr val="bg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0C49FDB-9B30-8F44-95B8-56B7F02B9D7C}"/>
                </a:ext>
              </a:extLst>
            </p:cNvPr>
            <p:cNvGrpSpPr/>
            <p:nvPr/>
          </p:nvGrpSpPr>
          <p:grpSpPr>
            <a:xfrm>
              <a:off x="4555528" y="1624541"/>
              <a:ext cx="1942603" cy="2033793"/>
              <a:chOff x="4555528" y="1624541"/>
              <a:chExt cx="1942603" cy="2033793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63B5157A-4185-FB46-B747-E091DAC9EB58}"/>
                  </a:ext>
                </a:extLst>
              </p:cNvPr>
              <p:cNvSpPr txBox="1"/>
              <p:nvPr/>
            </p:nvSpPr>
            <p:spPr>
              <a:xfrm>
                <a:off x="4744358" y="1624541"/>
                <a:ext cx="1515788" cy="707886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  <a:latin typeface="Lato"/>
                  </a:rPr>
                  <a:t>343</a:t>
                </a:r>
              </a:p>
            </p:txBody>
          </p:sp>
          <p:sp>
            <p:nvSpPr>
              <p:cNvPr id="32" name="Text Box 10">
                <a:extLst>
                  <a:ext uri="{FF2B5EF4-FFF2-40B4-BE49-F238E27FC236}">
                    <a16:creationId xmlns:a16="http://schemas.microsoft.com/office/drawing/2014/main" id="{758F3880-85A1-B54D-93D3-14897ED0A4E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55528" y="2488783"/>
                <a:ext cx="1942603" cy="11695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60960" tIns="30480" rIns="60960" bIns="30480">
                <a:spAutoFit/>
              </a:bodyPr>
              <a:lstStyle/>
              <a:p>
                <a:pPr algn="ctr" defTabSz="1219170">
                  <a:spcBef>
                    <a:spcPct val="20000"/>
                  </a:spcBef>
                  <a:defRPr/>
                </a:pPr>
                <a:r>
                  <a:rPr lang="en-US" dirty="0">
                    <a:solidFill>
                      <a:schemeClr val="bg1"/>
                    </a:solidFill>
                    <a:latin typeface="Candara" panose="020E0502030303020204" pitchFamily="34" charset="0"/>
                  </a:rPr>
                  <a:t>A PROMIS-based survey study of 343 pregnant patients</a:t>
                </a:r>
                <a:endParaRPr lang="en-US" sz="1400" dirty="0">
                  <a:solidFill>
                    <a:schemeClr val="bg1"/>
                  </a:solidFill>
                  <a:latin typeface="Candara" panose="020E0502030303020204" pitchFamily="34" charset="0"/>
                </a:endParaRPr>
              </a:p>
            </p:txBody>
          </p:sp>
        </p:grpSp>
        <p:sp>
          <p:nvSpPr>
            <p:cNvPr id="23" name="Text Box 10">
              <a:extLst>
                <a:ext uri="{FF2B5EF4-FFF2-40B4-BE49-F238E27FC236}">
                  <a16:creationId xmlns:a16="http://schemas.microsoft.com/office/drawing/2014/main" id="{DDCDFBB5-3F82-3245-A34D-85B3398A175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80660" y="689650"/>
              <a:ext cx="1816487" cy="1908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60960" tIns="30480" rIns="60960" bIns="30480">
              <a:spAutoFit/>
            </a:bodyPr>
            <a:lstStyle/>
            <a:p>
              <a:pPr algn="ctr" defTabSz="1219170">
                <a:spcBef>
                  <a:spcPct val="20000"/>
                </a:spcBef>
                <a:defRPr/>
              </a:pPr>
              <a:r>
                <a:rPr lang="en-US" sz="1500" dirty="0">
                  <a:solidFill>
                    <a:schemeClr val="bg1"/>
                  </a:solidFill>
                  <a:latin typeface="Candara" panose="020E0502030303020204" pitchFamily="34" charset="0"/>
                </a:rPr>
                <a:t>High satisfaction &amp; improvement related to fatigue, pain interference, sleep disturbance, satisfaction with social roles, and quality of life</a:t>
              </a: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6A7C8D1-3F96-7543-AC55-E6E928302ABB}"/>
                </a:ext>
              </a:extLst>
            </p:cNvPr>
            <p:cNvGrpSpPr/>
            <p:nvPr/>
          </p:nvGrpSpPr>
          <p:grpSpPr>
            <a:xfrm>
              <a:off x="6586629" y="2876346"/>
              <a:ext cx="1942603" cy="1596482"/>
              <a:chOff x="4534833" y="1655318"/>
              <a:chExt cx="1942603" cy="1596482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2F52DD87-7511-D045-BB0F-A002F313B645}"/>
                  </a:ext>
                </a:extLst>
              </p:cNvPr>
              <p:cNvSpPr txBox="1"/>
              <p:nvPr/>
            </p:nvSpPr>
            <p:spPr>
              <a:xfrm>
                <a:off x="4744358" y="1655318"/>
                <a:ext cx="1515788" cy="646331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spAutoFit/>
              </a:bodyPr>
              <a:lstStyle/>
              <a:p>
                <a:pPr algn="ctr"/>
                <a:r>
                  <a:rPr lang="en-US" sz="3600" dirty="0" err="1">
                    <a:solidFill>
                      <a:schemeClr val="bg1"/>
                    </a:solidFill>
                    <a:latin typeface="Lato"/>
                  </a:rPr>
                  <a:t>Wk</a:t>
                </a:r>
                <a:r>
                  <a:rPr lang="en-US" sz="3600" dirty="0">
                    <a:solidFill>
                      <a:schemeClr val="bg1"/>
                    </a:solidFill>
                    <a:latin typeface="Lato"/>
                  </a:rPr>
                  <a:t> 25</a:t>
                </a:r>
              </a:p>
            </p:txBody>
          </p:sp>
          <p:sp>
            <p:nvSpPr>
              <p:cNvPr id="30" name="Text Box 10">
                <a:extLst>
                  <a:ext uri="{FF2B5EF4-FFF2-40B4-BE49-F238E27FC236}">
                    <a16:creationId xmlns:a16="http://schemas.microsoft.com/office/drawing/2014/main" id="{ACC7DC97-2517-7F47-AD1E-E9C1B113F1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34833" y="2451581"/>
                <a:ext cx="1942603" cy="8002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60960" tIns="30480" rIns="60960" bIns="30480">
                <a:spAutoFit/>
              </a:bodyPr>
              <a:lstStyle/>
              <a:p>
                <a:pPr algn="ctr" defTabSz="1219170">
                  <a:spcBef>
                    <a:spcPct val="20000"/>
                  </a:spcBef>
                  <a:defRPr/>
                </a:pPr>
                <a:r>
                  <a:rPr lang="en-US" sz="1600" dirty="0">
                    <a:solidFill>
                      <a:schemeClr val="bg1"/>
                    </a:solidFill>
                    <a:latin typeface="Candara" panose="020E0502030303020204" pitchFamily="34" charset="0"/>
                  </a:rPr>
                  <a:t>The average time in pregnancy that patients began care</a:t>
                </a:r>
                <a:endParaRPr lang="en-US" sz="1200" dirty="0">
                  <a:solidFill>
                    <a:schemeClr val="bg1"/>
                  </a:solidFill>
                  <a:latin typeface="Candara" panose="020E0502030303020204" pitchFamily="34" charset="0"/>
                </a:endParaRPr>
              </a:p>
            </p:txBody>
          </p:sp>
        </p:grp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B13890D8-00DA-6246-BDC2-349ADC40A8B9}"/>
                </a:ext>
              </a:extLst>
            </p:cNvPr>
            <p:cNvGrpSpPr/>
            <p:nvPr/>
          </p:nvGrpSpPr>
          <p:grpSpPr>
            <a:xfrm>
              <a:off x="8661569" y="1688281"/>
              <a:ext cx="1942603" cy="1882337"/>
              <a:chOff x="4534833" y="1624541"/>
              <a:chExt cx="1942603" cy="1882337"/>
            </a:xfrm>
          </p:grpSpPr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82EA2B5E-040C-2F4C-A155-3F86FBD1284E}"/>
                  </a:ext>
                </a:extLst>
              </p:cNvPr>
              <p:cNvSpPr txBox="1"/>
              <p:nvPr/>
            </p:nvSpPr>
            <p:spPr>
              <a:xfrm>
                <a:off x="4744358" y="1624541"/>
                <a:ext cx="1515788" cy="707886"/>
              </a:xfrm>
              <a:prstGeom prst="rect">
                <a:avLst/>
              </a:prstGeom>
              <a:noFill/>
            </p:spPr>
            <p:txBody>
              <a:bodyPr wrap="square" rtlCol="0" anchor="ctr" anchorCtr="1">
                <a:spAutoFit/>
              </a:bodyPr>
              <a:lstStyle/>
              <a:p>
                <a:pPr algn="ctr"/>
                <a:r>
                  <a:rPr lang="en-US" sz="4000" dirty="0">
                    <a:solidFill>
                      <a:schemeClr val="bg1"/>
                    </a:solidFill>
                    <a:latin typeface="Lato"/>
                  </a:rPr>
                  <a:t>75%</a:t>
                </a:r>
              </a:p>
            </p:txBody>
          </p:sp>
          <p:sp>
            <p:nvSpPr>
              <p:cNvPr id="28" name="Text Box 10">
                <a:extLst>
                  <a:ext uri="{FF2B5EF4-FFF2-40B4-BE49-F238E27FC236}">
                    <a16:creationId xmlns:a16="http://schemas.microsoft.com/office/drawing/2014/main" id="{01927434-E793-254A-A03D-6EAE6369D8A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34833" y="2291161"/>
                <a:ext cx="1942603" cy="121571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 lIns="60960" tIns="30480" rIns="60960" bIns="30480">
                <a:spAutoFit/>
              </a:bodyPr>
              <a:lstStyle/>
              <a:p>
                <a:pPr algn="ctr" defTabSz="1219170">
                  <a:spcBef>
                    <a:spcPct val="20000"/>
                  </a:spcBef>
                  <a:defRPr/>
                </a:pPr>
                <a:r>
                  <a:rPr lang="en-US" sz="1500" dirty="0">
                    <a:solidFill>
                      <a:schemeClr val="bg1"/>
                    </a:solidFill>
                    <a:latin typeface="Candara" panose="020E0502030303020204" pitchFamily="34" charset="0"/>
                  </a:rPr>
                  <a:t>Percentage of patients who shared their experiences with PCPs, OB/GYNs, or midwives</a:t>
                </a:r>
                <a:endParaRPr lang="en-US" sz="1200" dirty="0">
                  <a:solidFill>
                    <a:schemeClr val="bg1"/>
                  </a:solidFill>
                  <a:latin typeface="Candara" panose="020E0502030303020204" pitchFamily="34" charset="0"/>
                </a:endParaRPr>
              </a:p>
            </p:txBody>
          </p:sp>
        </p:grpSp>
        <p:sp>
          <p:nvSpPr>
            <p:cNvPr id="26" name="Text Box 10">
              <a:extLst>
                <a:ext uri="{FF2B5EF4-FFF2-40B4-BE49-F238E27FC236}">
                  <a16:creationId xmlns:a16="http://schemas.microsoft.com/office/drawing/2014/main" id="{9B107418-789A-1E47-B8B1-7AA49AE81D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766331" y="4347899"/>
              <a:ext cx="1725314" cy="1785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60960" tIns="30480" rIns="60960" bIns="30480">
              <a:spAutoFit/>
            </a:bodyPr>
            <a:lstStyle/>
            <a:p>
              <a:pPr algn="ctr" defTabSz="1219170">
                <a:spcBef>
                  <a:spcPct val="20000"/>
                </a:spcBef>
                <a:defRPr/>
              </a:pPr>
              <a:r>
                <a:rPr lang="en-US" sz="1600" dirty="0">
                  <a:solidFill>
                    <a:schemeClr val="bg1"/>
                  </a:solidFill>
                  <a:latin typeface="Candara" panose="020E0502030303020204" pitchFamily="34" charset="0"/>
                </a:rPr>
                <a:t>Overall satisfaction with chiropractic and also experienced physical and mental health benefits</a:t>
              </a:r>
              <a:endParaRPr lang="en-US" sz="1200" dirty="0">
                <a:solidFill>
                  <a:schemeClr val="bg1"/>
                </a:solidFill>
                <a:latin typeface="Candara" panose="020E0502030303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560955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3EB2C-6860-AB49-B6AD-42281E262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real challenge?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7BBA0A-4366-304B-BC06-7E7FFD91D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your question?</a:t>
            </a:r>
          </a:p>
          <a:p>
            <a:r>
              <a:rPr lang="en-US" dirty="0"/>
              <a:t>What would the answer look like?</a:t>
            </a:r>
          </a:p>
          <a:p>
            <a:endParaRPr lang="en-US" dirty="0"/>
          </a:p>
          <a:p>
            <a:r>
              <a:rPr lang="en-US" dirty="0"/>
              <a:t>Why should we believe your answer?</a:t>
            </a:r>
          </a:p>
        </p:txBody>
      </p:sp>
      <p:pic>
        <p:nvPicPr>
          <p:cNvPr id="4" name="Shape 78">
            <a:extLst>
              <a:ext uri="{FF2B5EF4-FFF2-40B4-BE49-F238E27FC236}">
                <a16:creationId xmlns:a16="http://schemas.microsoft.com/office/drawing/2014/main" id="{B3A05571-BA31-7B4F-9EE3-EAFC2E7576E8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29396" y="6249818"/>
            <a:ext cx="1350431" cy="601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932E70B-75AF-6D44-A373-0AEF7B3837A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9503" y="2163428"/>
            <a:ext cx="3914644" cy="391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4974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hape 78">
            <a:extLst>
              <a:ext uri="{FF2B5EF4-FFF2-40B4-BE49-F238E27FC236}">
                <a16:creationId xmlns:a16="http://schemas.microsoft.com/office/drawing/2014/main" id="{8F96AAFC-95E4-0A43-8F7E-ADA5DFFD80F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9" y="6256266"/>
            <a:ext cx="1350431" cy="601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325499-414B-C246-A142-1BFDDA926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7886" y="620281"/>
            <a:ext cx="7896225" cy="5490218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43E6040E-A9D1-9D47-B0F5-F75D2280055C}"/>
              </a:ext>
            </a:extLst>
          </p:cNvPr>
          <p:cNvSpPr/>
          <p:nvPr/>
        </p:nvSpPr>
        <p:spPr>
          <a:xfrm>
            <a:off x="4010523" y="3686030"/>
            <a:ext cx="2200275" cy="1414463"/>
          </a:xfrm>
          <a:prstGeom prst="cloud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Prudent &amp; want proven, reliable services</a:t>
            </a:r>
          </a:p>
        </p:txBody>
      </p: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4135E9E3-0D4B-BE44-B5AB-F9CE7C120D59}"/>
              </a:ext>
            </a:extLst>
          </p:cNvPr>
          <p:cNvCxnSpPr>
            <a:cxnSpLocks/>
          </p:cNvCxnSpPr>
          <p:nvPr/>
        </p:nvCxnSpPr>
        <p:spPr>
          <a:xfrm>
            <a:off x="3488008" y="1492513"/>
            <a:ext cx="2255566" cy="2044846"/>
          </a:xfrm>
          <a:prstGeom prst="curvedConnector3">
            <a:avLst>
              <a:gd name="adj1" fmla="val 15976"/>
            </a:avLst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34642A25-4A08-3E41-834A-8CC25AEC4D3E}"/>
              </a:ext>
            </a:extLst>
          </p:cNvPr>
          <p:cNvSpPr/>
          <p:nvPr/>
        </p:nvSpPr>
        <p:spPr>
          <a:xfrm>
            <a:off x="2147886" y="1007257"/>
            <a:ext cx="1471612" cy="6572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The Critical Mass</a:t>
            </a:r>
          </a:p>
        </p:txBody>
      </p:sp>
    </p:spTree>
    <p:extLst>
      <p:ext uri="{BB962C8B-B14F-4D97-AF65-F5344CB8AC3E}">
        <p14:creationId xmlns:p14="http://schemas.microsoft.com/office/powerpoint/2010/main" val="2859249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A8534-541D-1347-8CE4-2856481E7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Research 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80403A-9C8B-1C4E-926C-A20C9729AD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What is your question?</a:t>
            </a:r>
          </a:p>
          <a:p>
            <a:pPr lvl="1"/>
            <a:r>
              <a:rPr lang="en-US" dirty="0"/>
              <a:t>Does the presence of VSC affect neurologic and physiologic activity?</a:t>
            </a:r>
          </a:p>
          <a:p>
            <a:pPr lvl="1"/>
            <a:r>
              <a:rPr lang="en-US" dirty="0"/>
              <a:t>Does location, analysis, and correction/reduction of VSC influence/improve activity?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What would the answer look like?</a:t>
            </a:r>
          </a:p>
          <a:p>
            <a:pPr lvl="1"/>
            <a:r>
              <a:rPr lang="en-US" dirty="0"/>
              <a:t>Can changes to hemodynamic response and neural connectivity be demonstrated pre and post care?</a:t>
            </a:r>
          </a:p>
          <a:p>
            <a:pPr lvl="1"/>
            <a:r>
              <a:rPr lang="en-US" dirty="0"/>
              <a:t>Do these changes correlate with other established outcome measures?</a:t>
            </a:r>
          </a:p>
          <a:p>
            <a:endParaRPr lang="en-US" dirty="0"/>
          </a:p>
          <a:p>
            <a:r>
              <a:rPr lang="en-US" dirty="0"/>
              <a:t>Why should we believe your answer?</a:t>
            </a:r>
          </a:p>
        </p:txBody>
      </p:sp>
      <p:pic>
        <p:nvPicPr>
          <p:cNvPr id="4" name="Shape 78">
            <a:extLst>
              <a:ext uri="{FF2B5EF4-FFF2-40B4-BE49-F238E27FC236}">
                <a16:creationId xmlns:a16="http://schemas.microsoft.com/office/drawing/2014/main" id="{86EA7024-2AEF-CC4C-99F1-A0282EBBFD6A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9" y="6256266"/>
            <a:ext cx="1350431" cy="601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76105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D4F4D-8D5E-C343-9458-AB9F3E1A5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9143" y="839055"/>
            <a:ext cx="8911687" cy="1280890"/>
          </a:xfrm>
        </p:spPr>
        <p:txBody>
          <a:bodyPr/>
          <a:lstStyle/>
          <a:p>
            <a:pPr algn="l"/>
            <a:r>
              <a:rPr lang="en-US" dirty="0"/>
              <a:t>Brain Coverage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D58E35D-34E7-5442-BF25-42C1AC4B648F}"/>
              </a:ext>
            </a:extLst>
          </p:cNvPr>
          <p:cNvGrpSpPr/>
          <p:nvPr/>
        </p:nvGrpSpPr>
        <p:grpSpPr>
          <a:xfrm>
            <a:off x="2914539" y="644418"/>
            <a:ext cx="8838642" cy="5626100"/>
            <a:chOff x="3180293" y="1046676"/>
            <a:chExt cx="8838642" cy="5626100"/>
          </a:xfrm>
        </p:grpSpPr>
        <p:grpSp>
          <p:nvGrpSpPr>
            <p:cNvPr id="32" name="Group 85">
              <a:extLst>
                <a:ext uri="{FF2B5EF4-FFF2-40B4-BE49-F238E27FC236}">
                  <a16:creationId xmlns:a16="http://schemas.microsoft.com/office/drawing/2014/main" id="{D244F114-66F4-3D4D-9E1F-12C2C29E30F5}"/>
                </a:ext>
              </a:extLst>
            </p:cNvPr>
            <p:cNvGrpSpPr/>
            <p:nvPr/>
          </p:nvGrpSpPr>
          <p:grpSpPr>
            <a:xfrm>
              <a:off x="5973735" y="1046676"/>
              <a:ext cx="6045200" cy="5626100"/>
              <a:chOff x="0" y="0"/>
              <a:chExt cx="6045200" cy="5626100"/>
            </a:xfrm>
          </p:grpSpPr>
          <p:pic>
            <p:nvPicPr>
              <p:cNvPr id="33" name="image.png">
                <a:extLst>
                  <a:ext uri="{FF2B5EF4-FFF2-40B4-BE49-F238E27FC236}">
                    <a16:creationId xmlns:a16="http://schemas.microsoft.com/office/drawing/2014/main" id="{1910209D-2427-D947-AA1C-E5D418DBD78C}"/>
                  </a:ext>
                </a:extLst>
              </p:cNvPr>
              <p:cNvPicPr/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54000" y="0"/>
                <a:ext cx="5473700" cy="551180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sp>
            <p:nvSpPr>
              <p:cNvPr id="34" name="Shape 84">
                <a:extLst>
                  <a:ext uri="{FF2B5EF4-FFF2-40B4-BE49-F238E27FC236}">
                    <a16:creationId xmlns:a16="http://schemas.microsoft.com/office/drawing/2014/main" id="{BB57A893-51CA-7344-B346-A8DA7E57153F}"/>
                  </a:ext>
                </a:extLst>
              </p:cNvPr>
              <p:cNvSpPr/>
              <p:nvPr/>
            </p:nvSpPr>
            <p:spPr>
              <a:xfrm>
                <a:off x="0" y="5422900"/>
                <a:ext cx="6045200" cy="203200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0" tIns="0" rIns="0" bIns="0" numCol="1" anchor="ctr">
                <a:noAutofit/>
              </a:bodyPr>
              <a:lstStyle/>
              <a:p>
                <a:pPr lvl="0"/>
                <a:endParaRPr/>
              </a:p>
            </p:txBody>
          </p:sp>
        </p:grpSp>
        <p:sp>
          <p:nvSpPr>
            <p:cNvPr id="61" name="Shape 113">
              <a:extLst>
                <a:ext uri="{FF2B5EF4-FFF2-40B4-BE49-F238E27FC236}">
                  <a16:creationId xmlns:a16="http://schemas.microsoft.com/office/drawing/2014/main" id="{835C3F5A-BF2D-4C41-A34F-6CD6C43BEA70}"/>
                </a:ext>
              </a:extLst>
            </p:cNvPr>
            <p:cNvSpPr/>
            <p:nvPr/>
          </p:nvSpPr>
          <p:spPr>
            <a:xfrm>
              <a:off x="8356761" y="4681545"/>
              <a:ext cx="470556" cy="444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ln w="76200">
              <a:solidFill>
                <a:schemeClr val="accent3">
                  <a:lumMod val="60000"/>
                  <a:lumOff val="40000"/>
                </a:schemeClr>
              </a:solidFill>
              <a:round/>
            </a:ln>
          </p:spPr>
          <p:txBody>
            <a:bodyPr lIns="0" tIns="0" rIns="0" bIns="0" anchor="ctr"/>
            <a:lstStyle/>
            <a:p>
              <a:pPr lvl="0"/>
              <a:endParaRPr/>
            </a:p>
          </p:txBody>
        </p:sp>
        <p:sp>
          <p:nvSpPr>
            <p:cNvPr id="62" name="Shape 114">
              <a:extLst>
                <a:ext uri="{FF2B5EF4-FFF2-40B4-BE49-F238E27FC236}">
                  <a16:creationId xmlns:a16="http://schemas.microsoft.com/office/drawing/2014/main" id="{457C6ED3-CBB1-2B45-88D5-602A4B8BB2DE}"/>
                </a:ext>
              </a:extLst>
            </p:cNvPr>
            <p:cNvSpPr/>
            <p:nvPr/>
          </p:nvSpPr>
          <p:spPr>
            <a:xfrm>
              <a:off x="6592889" y="4236720"/>
              <a:ext cx="936626" cy="563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ln w="76200">
              <a:solidFill>
                <a:schemeClr val="accent3">
                  <a:lumMod val="60000"/>
                  <a:lumOff val="40000"/>
                </a:schemeClr>
              </a:solidFill>
              <a:round/>
            </a:ln>
          </p:spPr>
          <p:txBody>
            <a:bodyPr lIns="0" tIns="0" rIns="0" bIns="0" anchor="ctr"/>
            <a:lstStyle/>
            <a:p>
              <a:pPr lvl="0"/>
              <a:endParaRPr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73C61591-ED14-1940-BFB5-E3022E950A04}"/>
                </a:ext>
              </a:extLst>
            </p:cNvPr>
            <p:cNvSpPr txBox="1"/>
            <p:nvPr/>
          </p:nvSpPr>
          <p:spPr>
            <a:xfrm>
              <a:off x="3850152" y="6119061"/>
              <a:ext cx="1535113" cy="369332"/>
            </a:xfrm>
            <a:prstGeom prst="rect">
              <a:avLst/>
            </a:prstGeom>
            <a:noFill/>
            <a:ln>
              <a:solidFill>
                <a:srgbClr val="00B8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Amygdala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1624F7A-5CED-9E40-B75C-6FA7731B9EB3}"/>
                </a:ext>
              </a:extLst>
            </p:cNvPr>
            <p:cNvSpPr txBox="1"/>
            <p:nvPr/>
          </p:nvSpPr>
          <p:spPr>
            <a:xfrm>
              <a:off x="3180293" y="4016628"/>
              <a:ext cx="1616868" cy="646331"/>
            </a:xfrm>
            <a:prstGeom prst="rect">
              <a:avLst/>
            </a:prstGeom>
            <a:noFill/>
            <a:ln>
              <a:solidFill>
                <a:srgbClr val="00B8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</a:rPr>
                <a:t>Orbitofrontal Cortex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CFDF14A-ED5C-F247-865E-F92442F96257}"/>
                </a:ext>
              </a:extLst>
            </p:cNvPr>
            <p:cNvSpPr txBox="1"/>
            <p:nvPr/>
          </p:nvSpPr>
          <p:spPr>
            <a:xfrm>
              <a:off x="3601714" y="3234780"/>
              <a:ext cx="878999" cy="369332"/>
            </a:xfrm>
            <a:prstGeom prst="rect">
              <a:avLst/>
            </a:prstGeom>
            <a:noFill/>
            <a:ln>
              <a:solidFill>
                <a:srgbClr val="00B8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Insula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190C965-3530-C041-A2B6-2E285B7E1CFF}"/>
                </a:ext>
              </a:extLst>
            </p:cNvPr>
            <p:cNvSpPr txBox="1"/>
            <p:nvPr/>
          </p:nvSpPr>
          <p:spPr>
            <a:xfrm>
              <a:off x="3601714" y="2562016"/>
              <a:ext cx="1201740" cy="369332"/>
            </a:xfrm>
            <a:prstGeom prst="rect">
              <a:avLst/>
            </a:prstGeom>
            <a:noFill/>
            <a:ln>
              <a:solidFill>
                <a:srgbClr val="00B8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0070C0"/>
                  </a:solidFill>
                </a:rPr>
                <a:t>Striatum</a:t>
              </a:r>
            </a:p>
          </p:txBody>
        </p:sp>
        <p:sp>
          <p:nvSpPr>
            <p:cNvPr id="69" name="Shape 113">
              <a:extLst>
                <a:ext uri="{FF2B5EF4-FFF2-40B4-BE49-F238E27FC236}">
                  <a16:creationId xmlns:a16="http://schemas.microsoft.com/office/drawing/2014/main" id="{889BAD85-EB7F-E84C-9A1A-202C2388E894}"/>
                </a:ext>
              </a:extLst>
            </p:cNvPr>
            <p:cNvSpPr/>
            <p:nvPr/>
          </p:nvSpPr>
          <p:spPr>
            <a:xfrm>
              <a:off x="7529515" y="2931348"/>
              <a:ext cx="2763299" cy="18692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ln w="76200">
              <a:solidFill>
                <a:schemeClr val="accent3">
                  <a:lumMod val="60000"/>
                  <a:lumOff val="40000"/>
                </a:schemeClr>
              </a:solidFill>
              <a:round/>
            </a:ln>
          </p:spPr>
          <p:txBody>
            <a:bodyPr lIns="0" tIns="0" rIns="0" bIns="0" anchor="ctr"/>
            <a:lstStyle/>
            <a:p>
              <a:pPr lvl="0"/>
              <a:endParaRPr/>
            </a:p>
          </p:txBody>
        </p: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6668EEC2-42FD-A94C-BEEE-70F0F1ABD3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265018" y="4953971"/>
              <a:ext cx="3307482" cy="1285138"/>
            </a:xfrm>
            <a:prstGeom prst="straightConnector1">
              <a:avLst/>
            </a:prstGeom>
            <a:ln w="47625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>
              <a:extLst>
                <a:ext uri="{FF2B5EF4-FFF2-40B4-BE49-F238E27FC236}">
                  <a16:creationId xmlns:a16="http://schemas.microsoft.com/office/drawing/2014/main" id="{32D7ED83-E551-7F4B-BF3C-FCA1747F1588}"/>
                </a:ext>
              </a:extLst>
            </p:cNvPr>
            <p:cNvCxnSpPr>
              <a:cxnSpLocks/>
            </p:cNvCxnSpPr>
            <p:nvPr/>
          </p:nvCxnSpPr>
          <p:spPr>
            <a:xfrm>
              <a:off x="4397954" y="3434213"/>
              <a:ext cx="3417309" cy="94520"/>
            </a:xfrm>
            <a:prstGeom prst="straightConnector1">
              <a:avLst/>
            </a:prstGeom>
            <a:ln w="47625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Arrow Connector 69">
              <a:extLst>
                <a:ext uri="{FF2B5EF4-FFF2-40B4-BE49-F238E27FC236}">
                  <a16:creationId xmlns:a16="http://schemas.microsoft.com/office/drawing/2014/main" id="{437E4FEA-CF59-454B-AA9A-89DFF1E863FA}"/>
                </a:ext>
              </a:extLst>
            </p:cNvPr>
            <p:cNvCxnSpPr>
              <a:cxnSpLocks/>
            </p:cNvCxnSpPr>
            <p:nvPr/>
          </p:nvCxnSpPr>
          <p:spPr>
            <a:xfrm>
              <a:off x="4605385" y="4411923"/>
              <a:ext cx="2265931" cy="140848"/>
            </a:xfrm>
            <a:prstGeom prst="straightConnector1">
              <a:avLst/>
            </a:prstGeom>
            <a:ln w="47625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Arrow Connector 70">
              <a:extLst>
                <a:ext uri="{FF2B5EF4-FFF2-40B4-BE49-F238E27FC236}">
                  <a16:creationId xmlns:a16="http://schemas.microsoft.com/office/drawing/2014/main" id="{09BA6F3D-197F-AF46-92A9-F3A67C884AA5}"/>
                </a:ext>
              </a:extLst>
            </p:cNvPr>
            <p:cNvCxnSpPr>
              <a:cxnSpLocks/>
            </p:cNvCxnSpPr>
            <p:nvPr/>
          </p:nvCxnSpPr>
          <p:spPr>
            <a:xfrm>
              <a:off x="4666766" y="2803723"/>
              <a:ext cx="3391384" cy="555839"/>
            </a:xfrm>
            <a:prstGeom prst="straightConnector1">
              <a:avLst/>
            </a:prstGeom>
            <a:ln w="47625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F2060F1-3B4C-2644-9B92-3061B33140BF}"/>
                </a:ext>
              </a:extLst>
            </p:cNvPr>
            <p:cNvSpPr txBox="1"/>
            <p:nvPr/>
          </p:nvSpPr>
          <p:spPr>
            <a:xfrm>
              <a:off x="3635741" y="5202521"/>
              <a:ext cx="1549179" cy="646331"/>
            </a:xfrm>
            <a:prstGeom prst="rect">
              <a:avLst/>
            </a:prstGeom>
            <a:noFill/>
            <a:ln>
              <a:solidFill>
                <a:srgbClr val="00B80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70C0"/>
                  </a:solidFill>
                </a:rPr>
                <a:t>Nucleus </a:t>
              </a:r>
              <a:r>
                <a:rPr lang="en-US" b="1" dirty="0" err="1">
                  <a:solidFill>
                    <a:srgbClr val="0070C0"/>
                  </a:solidFill>
                </a:rPr>
                <a:t>Accumbens</a:t>
              </a:r>
              <a:endParaRPr lang="en-US" b="1" dirty="0">
                <a:solidFill>
                  <a:srgbClr val="0070C0"/>
                </a:solidFill>
              </a:endParaRPr>
            </a:p>
          </p:txBody>
        </p:sp>
        <p:sp>
          <p:nvSpPr>
            <p:cNvPr id="38" name="Shape 113">
              <a:extLst>
                <a:ext uri="{FF2B5EF4-FFF2-40B4-BE49-F238E27FC236}">
                  <a16:creationId xmlns:a16="http://schemas.microsoft.com/office/drawing/2014/main" id="{270F9809-343C-4245-A500-79122F517AEB}"/>
                </a:ext>
              </a:extLst>
            </p:cNvPr>
            <p:cNvSpPr/>
            <p:nvPr/>
          </p:nvSpPr>
          <p:spPr>
            <a:xfrm>
              <a:off x="7747903" y="4327473"/>
              <a:ext cx="470556" cy="4445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19679" extrusionOk="0">
                  <a:moveTo>
                    <a:pt x="16796" y="2882"/>
                  </a:moveTo>
                  <a:cubicBezTo>
                    <a:pt x="20639" y="6724"/>
                    <a:pt x="20639" y="12954"/>
                    <a:pt x="16796" y="16796"/>
                  </a:cubicBezTo>
                  <a:cubicBezTo>
                    <a:pt x="12954" y="20639"/>
                    <a:pt x="6724" y="20639"/>
                    <a:pt x="2882" y="16796"/>
                  </a:cubicBezTo>
                  <a:cubicBezTo>
                    <a:pt x="-961" y="12954"/>
                    <a:pt x="-961" y="6724"/>
                    <a:pt x="2882" y="2882"/>
                  </a:cubicBezTo>
                  <a:cubicBezTo>
                    <a:pt x="6724" y="-961"/>
                    <a:pt x="12954" y="-961"/>
                    <a:pt x="16796" y="2882"/>
                  </a:cubicBezTo>
                </a:path>
              </a:pathLst>
            </a:custGeom>
            <a:ln w="76200">
              <a:solidFill>
                <a:schemeClr val="accent3">
                  <a:lumMod val="60000"/>
                  <a:lumOff val="40000"/>
                </a:schemeClr>
              </a:solidFill>
              <a:round/>
            </a:ln>
          </p:spPr>
          <p:txBody>
            <a:bodyPr lIns="0" tIns="0" rIns="0" bIns="0" anchor="ctr"/>
            <a:lstStyle/>
            <a:p>
              <a:pPr lvl="0"/>
              <a:endParaRPr/>
            </a:p>
          </p:txBody>
        </p: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B672EFFF-2A52-8B4C-BA41-6B2ED3E139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41848" y="4677149"/>
              <a:ext cx="2693284" cy="887459"/>
            </a:xfrm>
            <a:prstGeom prst="straightConnector1">
              <a:avLst/>
            </a:prstGeom>
            <a:ln w="47625">
              <a:solidFill>
                <a:schemeClr val="accent3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6E6A7C9-C17A-7F4A-AF40-8EB46A78DDCF}"/>
              </a:ext>
            </a:extLst>
          </p:cNvPr>
          <p:cNvGrpSpPr/>
          <p:nvPr/>
        </p:nvGrpSpPr>
        <p:grpSpPr>
          <a:xfrm>
            <a:off x="6171687" y="1142752"/>
            <a:ext cx="5746379" cy="4862448"/>
            <a:chOff x="6154237" y="906746"/>
            <a:chExt cx="5746379" cy="4862448"/>
          </a:xfrm>
        </p:grpSpPr>
        <p:sp>
          <p:nvSpPr>
            <p:cNvPr id="40" name="Shape 92">
              <a:extLst>
                <a:ext uri="{FF2B5EF4-FFF2-40B4-BE49-F238E27FC236}">
                  <a16:creationId xmlns:a16="http://schemas.microsoft.com/office/drawing/2014/main" id="{56C274EB-3E7B-D343-ADA5-AF83EC76A28B}"/>
                </a:ext>
              </a:extLst>
            </p:cNvPr>
            <p:cNvSpPr>
              <a:spLocks noChangeAspect="1"/>
            </p:cNvSpPr>
            <p:nvPr/>
          </p:nvSpPr>
          <p:spPr>
            <a:xfrm rot="16422518">
              <a:off x="8407622" y="-1130016"/>
              <a:ext cx="1331913" cy="5405438"/>
            </a:xfrm>
            <a:prstGeom prst="line">
              <a:avLst/>
            </a:prstGeom>
            <a:ln w="12700">
              <a:solidFill>
                <a:srgbClr val="FF2734">
                  <a:alpha val="85000"/>
                </a:srgbClr>
              </a:solidFill>
              <a:round/>
            </a:ln>
          </p:spPr>
          <p:txBody>
            <a:bodyPr lIns="0" tIns="0" rIns="0" bIns="0"/>
            <a:lstStyle/>
            <a:p>
              <a:pPr defTabSz="457200"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/>
            </a:p>
          </p:txBody>
        </p:sp>
        <p:sp>
          <p:nvSpPr>
            <p:cNvPr id="41" name="Shape 93">
              <a:extLst>
                <a:ext uri="{FF2B5EF4-FFF2-40B4-BE49-F238E27FC236}">
                  <a16:creationId xmlns:a16="http://schemas.microsoft.com/office/drawing/2014/main" id="{55781C32-F8C6-744D-8AC3-BCFE55BFE6F4}"/>
                </a:ext>
              </a:extLst>
            </p:cNvPr>
            <p:cNvSpPr>
              <a:spLocks noChangeAspect="1"/>
            </p:cNvSpPr>
            <p:nvPr/>
          </p:nvSpPr>
          <p:spPr>
            <a:xfrm rot="16422518">
              <a:off x="8417254" y="-972793"/>
              <a:ext cx="1350963" cy="5481638"/>
            </a:xfrm>
            <a:prstGeom prst="line">
              <a:avLst/>
            </a:prstGeom>
            <a:ln w="12700">
              <a:solidFill>
                <a:srgbClr val="FF2734">
                  <a:alpha val="85000"/>
                </a:srgbClr>
              </a:solidFill>
              <a:round/>
            </a:ln>
          </p:spPr>
          <p:txBody>
            <a:bodyPr lIns="0" tIns="0" rIns="0" bIns="0"/>
            <a:lstStyle/>
            <a:p>
              <a:pPr defTabSz="457200"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/>
            </a:p>
          </p:txBody>
        </p:sp>
        <p:sp>
          <p:nvSpPr>
            <p:cNvPr id="42" name="Shape 94">
              <a:extLst>
                <a:ext uri="{FF2B5EF4-FFF2-40B4-BE49-F238E27FC236}">
                  <a16:creationId xmlns:a16="http://schemas.microsoft.com/office/drawing/2014/main" id="{F191FF04-ED50-4144-906A-0E55F8B0A9F8}"/>
                </a:ext>
              </a:extLst>
            </p:cNvPr>
            <p:cNvSpPr>
              <a:spLocks noChangeAspect="1"/>
            </p:cNvSpPr>
            <p:nvPr/>
          </p:nvSpPr>
          <p:spPr>
            <a:xfrm rot="16422518">
              <a:off x="8011173" y="2705410"/>
              <a:ext cx="1119188" cy="4560888"/>
            </a:xfrm>
            <a:prstGeom prst="line">
              <a:avLst/>
            </a:prstGeom>
            <a:ln w="12700">
              <a:solidFill>
                <a:srgbClr val="FF2734">
                  <a:alpha val="85000"/>
                </a:srgbClr>
              </a:solidFill>
              <a:round/>
            </a:ln>
          </p:spPr>
          <p:txBody>
            <a:bodyPr lIns="0" tIns="0" rIns="0" bIns="0"/>
            <a:lstStyle/>
            <a:p>
              <a:pPr defTabSz="457200"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/>
            </a:p>
          </p:txBody>
        </p:sp>
        <p:sp>
          <p:nvSpPr>
            <p:cNvPr id="43" name="Shape 95">
              <a:extLst>
                <a:ext uri="{FF2B5EF4-FFF2-40B4-BE49-F238E27FC236}">
                  <a16:creationId xmlns:a16="http://schemas.microsoft.com/office/drawing/2014/main" id="{3B7DE85D-E1ED-8D4C-8E39-96C1DAC6616C}"/>
                </a:ext>
              </a:extLst>
            </p:cNvPr>
            <p:cNvSpPr>
              <a:spLocks noChangeAspect="1"/>
            </p:cNvSpPr>
            <p:nvPr/>
          </p:nvSpPr>
          <p:spPr>
            <a:xfrm rot="16422518">
              <a:off x="8025520" y="2797394"/>
              <a:ext cx="1173163" cy="4770438"/>
            </a:xfrm>
            <a:prstGeom prst="line">
              <a:avLst/>
            </a:prstGeom>
            <a:ln w="12700">
              <a:solidFill>
                <a:srgbClr val="FF2734">
                  <a:alpha val="85000"/>
                </a:srgbClr>
              </a:solidFill>
              <a:round/>
            </a:ln>
          </p:spPr>
          <p:txBody>
            <a:bodyPr lIns="0" tIns="0" rIns="0" bIns="0"/>
            <a:lstStyle/>
            <a:p>
              <a:pPr defTabSz="457200"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/>
            </a:p>
          </p:txBody>
        </p:sp>
        <p:sp>
          <p:nvSpPr>
            <p:cNvPr id="47" name="Shape 99">
              <a:extLst>
                <a:ext uri="{FF2B5EF4-FFF2-40B4-BE49-F238E27FC236}">
                  <a16:creationId xmlns:a16="http://schemas.microsoft.com/office/drawing/2014/main" id="{7C7275EC-9F9B-6A44-B1F8-17AA166B7B4F}"/>
                </a:ext>
              </a:extLst>
            </p:cNvPr>
            <p:cNvSpPr>
              <a:spLocks noChangeAspect="1"/>
            </p:cNvSpPr>
            <p:nvPr/>
          </p:nvSpPr>
          <p:spPr>
            <a:xfrm rot="16422518">
              <a:off x="8344561" y="1125700"/>
              <a:ext cx="1346571" cy="5487513"/>
            </a:xfrm>
            <a:prstGeom prst="line">
              <a:avLst/>
            </a:prstGeom>
            <a:ln w="12700">
              <a:solidFill>
                <a:srgbClr val="FF2734">
                  <a:alpha val="85000"/>
                </a:srgbClr>
              </a:solidFill>
              <a:round/>
            </a:ln>
          </p:spPr>
          <p:txBody>
            <a:bodyPr lIns="0" tIns="0" rIns="0" bIns="0"/>
            <a:lstStyle/>
            <a:p>
              <a:pPr defTabSz="457200"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/>
            </a:p>
          </p:txBody>
        </p:sp>
        <p:sp>
          <p:nvSpPr>
            <p:cNvPr id="48" name="Shape 100">
              <a:extLst>
                <a:ext uri="{FF2B5EF4-FFF2-40B4-BE49-F238E27FC236}">
                  <a16:creationId xmlns:a16="http://schemas.microsoft.com/office/drawing/2014/main" id="{4A974E55-D829-3E43-8209-11714BE4CE73}"/>
                </a:ext>
              </a:extLst>
            </p:cNvPr>
            <p:cNvSpPr>
              <a:spLocks noChangeAspect="1"/>
            </p:cNvSpPr>
            <p:nvPr/>
          </p:nvSpPr>
          <p:spPr>
            <a:xfrm rot="16422518">
              <a:off x="8409865" y="1349493"/>
              <a:ext cx="1334557" cy="5426715"/>
            </a:xfrm>
            <a:prstGeom prst="line">
              <a:avLst/>
            </a:prstGeom>
            <a:ln w="12700">
              <a:solidFill>
                <a:srgbClr val="FF2734">
                  <a:alpha val="85000"/>
                </a:srgbClr>
              </a:solidFill>
              <a:round/>
            </a:ln>
          </p:spPr>
          <p:txBody>
            <a:bodyPr lIns="0" tIns="0" rIns="0" bIns="0"/>
            <a:lstStyle/>
            <a:p>
              <a:pPr defTabSz="457200"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/>
            </a:p>
          </p:txBody>
        </p:sp>
        <p:sp>
          <p:nvSpPr>
            <p:cNvPr id="49" name="Shape 101">
              <a:extLst>
                <a:ext uri="{FF2B5EF4-FFF2-40B4-BE49-F238E27FC236}">
                  <a16:creationId xmlns:a16="http://schemas.microsoft.com/office/drawing/2014/main" id="{89A18B8D-C2DD-3E4B-AF96-9A648010699D}"/>
                </a:ext>
              </a:extLst>
            </p:cNvPr>
            <p:cNvSpPr>
              <a:spLocks noChangeAspect="1"/>
            </p:cNvSpPr>
            <p:nvPr/>
          </p:nvSpPr>
          <p:spPr>
            <a:xfrm rot="16422518">
              <a:off x="8374607" y="1502060"/>
              <a:ext cx="1354027" cy="5515561"/>
            </a:xfrm>
            <a:prstGeom prst="line">
              <a:avLst/>
            </a:prstGeom>
            <a:ln w="12700">
              <a:solidFill>
                <a:srgbClr val="FF2734">
                  <a:alpha val="85000"/>
                </a:srgbClr>
              </a:solidFill>
              <a:round/>
            </a:ln>
          </p:spPr>
          <p:txBody>
            <a:bodyPr lIns="0" tIns="0" rIns="0" bIns="0"/>
            <a:lstStyle/>
            <a:p>
              <a:pPr defTabSz="457200"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/>
            </a:p>
          </p:txBody>
        </p:sp>
        <p:sp>
          <p:nvSpPr>
            <p:cNvPr id="50" name="Shape 102">
              <a:extLst>
                <a:ext uri="{FF2B5EF4-FFF2-40B4-BE49-F238E27FC236}">
                  <a16:creationId xmlns:a16="http://schemas.microsoft.com/office/drawing/2014/main" id="{6215B3BA-5265-A346-A308-CBDF02D98061}"/>
                </a:ext>
              </a:extLst>
            </p:cNvPr>
            <p:cNvSpPr>
              <a:spLocks noChangeAspect="1"/>
            </p:cNvSpPr>
            <p:nvPr/>
          </p:nvSpPr>
          <p:spPr>
            <a:xfrm rot="16422518">
              <a:off x="8325529" y="1641109"/>
              <a:ext cx="1370828" cy="5644878"/>
            </a:xfrm>
            <a:prstGeom prst="line">
              <a:avLst/>
            </a:prstGeom>
            <a:ln w="12700">
              <a:solidFill>
                <a:srgbClr val="FF2734">
                  <a:alpha val="85000"/>
                </a:srgbClr>
              </a:solidFill>
              <a:round/>
            </a:ln>
          </p:spPr>
          <p:txBody>
            <a:bodyPr lIns="0" tIns="0" rIns="0" bIns="0"/>
            <a:lstStyle/>
            <a:p>
              <a:pPr defTabSz="457200"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/>
            </a:p>
          </p:txBody>
        </p:sp>
        <p:sp>
          <p:nvSpPr>
            <p:cNvPr id="51" name="Shape 103">
              <a:extLst>
                <a:ext uri="{FF2B5EF4-FFF2-40B4-BE49-F238E27FC236}">
                  <a16:creationId xmlns:a16="http://schemas.microsoft.com/office/drawing/2014/main" id="{0D23A67C-6BF8-D345-839F-5D98C2AF3299}"/>
                </a:ext>
              </a:extLst>
            </p:cNvPr>
            <p:cNvSpPr>
              <a:spLocks noChangeAspect="1"/>
            </p:cNvSpPr>
            <p:nvPr/>
          </p:nvSpPr>
          <p:spPr>
            <a:xfrm rot="16422518">
              <a:off x="8219574" y="1954250"/>
              <a:ext cx="1350963" cy="5481638"/>
            </a:xfrm>
            <a:prstGeom prst="line">
              <a:avLst/>
            </a:prstGeom>
            <a:ln w="12700">
              <a:solidFill>
                <a:srgbClr val="FF2734">
                  <a:alpha val="85000"/>
                </a:srgbClr>
              </a:solidFill>
              <a:round/>
            </a:ln>
          </p:spPr>
          <p:txBody>
            <a:bodyPr lIns="0" tIns="0" rIns="0" bIns="0"/>
            <a:lstStyle/>
            <a:p>
              <a:pPr defTabSz="457200"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/>
            </a:p>
          </p:txBody>
        </p:sp>
        <p:sp>
          <p:nvSpPr>
            <p:cNvPr id="52" name="Shape 104">
              <a:extLst>
                <a:ext uri="{FF2B5EF4-FFF2-40B4-BE49-F238E27FC236}">
                  <a16:creationId xmlns:a16="http://schemas.microsoft.com/office/drawing/2014/main" id="{8BE27B45-08BE-5144-A186-A829315E584B}"/>
                </a:ext>
              </a:extLst>
            </p:cNvPr>
            <p:cNvSpPr>
              <a:spLocks noChangeAspect="1"/>
            </p:cNvSpPr>
            <p:nvPr/>
          </p:nvSpPr>
          <p:spPr>
            <a:xfrm rot="16422518">
              <a:off x="8357471" y="104845"/>
              <a:ext cx="1337933" cy="5452312"/>
            </a:xfrm>
            <a:prstGeom prst="line">
              <a:avLst/>
            </a:prstGeom>
            <a:ln w="12700">
              <a:solidFill>
                <a:srgbClr val="FF2734">
                  <a:alpha val="85000"/>
                </a:srgbClr>
              </a:solidFill>
              <a:round/>
            </a:ln>
          </p:spPr>
          <p:txBody>
            <a:bodyPr lIns="0" tIns="0" rIns="0" bIns="0"/>
            <a:lstStyle/>
            <a:p>
              <a:pPr defTabSz="457200"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/>
            </a:p>
          </p:txBody>
        </p:sp>
        <p:sp>
          <p:nvSpPr>
            <p:cNvPr id="53" name="Shape 105">
              <a:extLst>
                <a:ext uri="{FF2B5EF4-FFF2-40B4-BE49-F238E27FC236}">
                  <a16:creationId xmlns:a16="http://schemas.microsoft.com/office/drawing/2014/main" id="{2EC2F852-0321-5F47-8567-51DABDF718A7}"/>
                </a:ext>
              </a:extLst>
            </p:cNvPr>
            <p:cNvSpPr>
              <a:spLocks noChangeAspect="1"/>
            </p:cNvSpPr>
            <p:nvPr/>
          </p:nvSpPr>
          <p:spPr>
            <a:xfrm rot="16422518">
              <a:off x="8296346" y="356758"/>
              <a:ext cx="1323300" cy="5380942"/>
            </a:xfrm>
            <a:prstGeom prst="line">
              <a:avLst/>
            </a:prstGeom>
            <a:ln w="12700">
              <a:solidFill>
                <a:srgbClr val="FF2734">
                  <a:alpha val="85000"/>
                </a:srgbClr>
              </a:solidFill>
              <a:round/>
            </a:ln>
          </p:spPr>
          <p:txBody>
            <a:bodyPr lIns="0" tIns="0" rIns="0" bIns="0"/>
            <a:lstStyle/>
            <a:p>
              <a:pPr defTabSz="457200"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/>
            </a:p>
          </p:txBody>
        </p:sp>
        <p:sp>
          <p:nvSpPr>
            <p:cNvPr id="54" name="Shape 106">
              <a:extLst>
                <a:ext uri="{FF2B5EF4-FFF2-40B4-BE49-F238E27FC236}">
                  <a16:creationId xmlns:a16="http://schemas.microsoft.com/office/drawing/2014/main" id="{FF3AE4A0-EEDF-AF43-B072-28E88D16386C}"/>
                </a:ext>
              </a:extLst>
            </p:cNvPr>
            <p:cNvSpPr>
              <a:spLocks noChangeAspect="1"/>
            </p:cNvSpPr>
            <p:nvPr/>
          </p:nvSpPr>
          <p:spPr>
            <a:xfrm rot="16422518">
              <a:off x="8443195" y="539588"/>
              <a:ext cx="1313266" cy="5349523"/>
            </a:xfrm>
            <a:prstGeom prst="line">
              <a:avLst/>
            </a:prstGeom>
            <a:ln w="12700">
              <a:solidFill>
                <a:srgbClr val="FF2734">
                  <a:alpha val="85000"/>
                </a:srgbClr>
              </a:solidFill>
              <a:round/>
            </a:ln>
          </p:spPr>
          <p:txBody>
            <a:bodyPr lIns="0" tIns="0" rIns="0" bIns="0"/>
            <a:lstStyle/>
            <a:p>
              <a:pPr defTabSz="457200"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/>
            </a:p>
          </p:txBody>
        </p:sp>
        <p:sp>
          <p:nvSpPr>
            <p:cNvPr id="55" name="Shape 107">
              <a:extLst>
                <a:ext uri="{FF2B5EF4-FFF2-40B4-BE49-F238E27FC236}">
                  <a16:creationId xmlns:a16="http://schemas.microsoft.com/office/drawing/2014/main" id="{17CE0349-DF42-3C40-9E21-9466FB98E35B}"/>
                </a:ext>
              </a:extLst>
            </p:cNvPr>
            <p:cNvSpPr>
              <a:spLocks noChangeAspect="1"/>
            </p:cNvSpPr>
            <p:nvPr/>
          </p:nvSpPr>
          <p:spPr>
            <a:xfrm rot="16422518">
              <a:off x="8355834" y="736595"/>
              <a:ext cx="1306513" cy="5380038"/>
            </a:xfrm>
            <a:prstGeom prst="line">
              <a:avLst/>
            </a:prstGeom>
            <a:ln w="12700">
              <a:solidFill>
                <a:srgbClr val="FF2734">
                  <a:alpha val="85000"/>
                </a:srgbClr>
              </a:solidFill>
              <a:round/>
            </a:ln>
          </p:spPr>
          <p:txBody>
            <a:bodyPr lIns="0" tIns="0" rIns="0" bIns="0"/>
            <a:lstStyle/>
            <a:p>
              <a:pPr defTabSz="457200"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/>
            </a:p>
          </p:txBody>
        </p:sp>
        <p:sp>
          <p:nvSpPr>
            <p:cNvPr id="56" name="Shape 108">
              <a:extLst>
                <a:ext uri="{FF2B5EF4-FFF2-40B4-BE49-F238E27FC236}">
                  <a16:creationId xmlns:a16="http://schemas.microsoft.com/office/drawing/2014/main" id="{09D98423-96D3-5E43-9065-DEC7F12C0B5A}"/>
                </a:ext>
              </a:extLst>
            </p:cNvPr>
            <p:cNvSpPr>
              <a:spLocks noChangeAspect="1"/>
            </p:cNvSpPr>
            <p:nvPr/>
          </p:nvSpPr>
          <p:spPr>
            <a:xfrm rot="16422518">
              <a:off x="8337053" y="884117"/>
              <a:ext cx="1356787" cy="5505269"/>
            </a:xfrm>
            <a:prstGeom prst="line">
              <a:avLst/>
            </a:prstGeom>
            <a:ln w="12700">
              <a:solidFill>
                <a:srgbClr val="FF2734">
                  <a:alpha val="85000"/>
                </a:srgbClr>
              </a:solidFill>
              <a:round/>
            </a:ln>
          </p:spPr>
          <p:txBody>
            <a:bodyPr lIns="0" tIns="0" rIns="0" bIns="0"/>
            <a:lstStyle/>
            <a:p>
              <a:pPr defTabSz="457200"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/>
            </a:p>
          </p:txBody>
        </p:sp>
        <p:sp>
          <p:nvSpPr>
            <p:cNvPr id="57" name="Shape 109">
              <a:extLst>
                <a:ext uri="{FF2B5EF4-FFF2-40B4-BE49-F238E27FC236}">
                  <a16:creationId xmlns:a16="http://schemas.microsoft.com/office/drawing/2014/main" id="{5DA3EFE2-F7B2-DB4F-AA19-A4AD3AF7F8E3}"/>
                </a:ext>
              </a:extLst>
            </p:cNvPr>
            <p:cNvSpPr>
              <a:spLocks noChangeAspect="1"/>
            </p:cNvSpPr>
            <p:nvPr/>
          </p:nvSpPr>
          <p:spPr>
            <a:xfrm rot="16422518">
              <a:off x="8422632" y="-383982"/>
              <a:ext cx="1173163" cy="4770438"/>
            </a:xfrm>
            <a:prstGeom prst="line">
              <a:avLst/>
            </a:prstGeom>
            <a:ln w="12700">
              <a:solidFill>
                <a:srgbClr val="FF2734">
                  <a:alpha val="85000"/>
                </a:srgbClr>
              </a:solidFill>
              <a:round/>
            </a:ln>
          </p:spPr>
          <p:txBody>
            <a:bodyPr lIns="0" tIns="0" rIns="0" bIns="0"/>
            <a:lstStyle/>
            <a:p>
              <a:pPr defTabSz="457200"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/>
            </a:p>
          </p:txBody>
        </p:sp>
        <p:sp>
          <p:nvSpPr>
            <p:cNvPr id="58" name="Shape 110">
              <a:extLst>
                <a:ext uri="{FF2B5EF4-FFF2-40B4-BE49-F238E27FC236}">
                  <a16:creationId xmlns:a16="http://schemas.microsoft.com/office/drawing/2014/main" id="{F4A632D5-498E-5940-9994-94EE4E6190AE}"/>
                </a:ext>
              </a:extLst>
            </p:cNvPr>
            <p:cNvSpPr>
              <a:spLocks noChangeAspect="1"/>
            </p:cNvSpPr>
            <p:nvPr/>
          </p:nvSpPr>
          <p:spPr>
            <a:xfrm rot="16422518">
              <a:off x="8448246" y="-325274"/>
              <a:ext cx="1231901" cy="5018088"/>
            </a:xfrm>
            <a:prstGeom prst="line">
              <a:avLst/>
            </a:prstGeom>
            <a:ln w="12700">
              <a:solidFill>
                <a:srgbClr val="FF2734">
                  <a:alpha val="85000"/>
                </a:srgbClr>
              </a:solidFill>
              <a:round/>
            </a:ln>
          </p:spPr>
          <p:txBody>
            <a:bodyPr lIns="0" tIns="0" rIns="0" bIns="0"/>
            <a:lstStyle/>
            <a:p>
              <a:pPr defTabSz="457200"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/>
            </a:p>
          </p:txBody>
        </p:sp>
        <p:sp>
          <p:nvSpPr>
            <p:cNvPr id="59" name="Shape 111">
              <a:extLst>
                <a:ext uri="{FF2B5EF4-FFF2-40B4-BE49-F238E27FC236}">
                  <a16:creationId xmlns:a16="http://schemas.microsoft.com/office/drawing/2014/main" id="{8DFBDF2C-A629-6C4F-A1D3-B7A1C955B357}"/>
                </a:ext>
              </a:extLst>
            </p:cNvPr>
            <p:cNvSpPr>
              <a:spLocks noChangeAspect="1"/>
            </p:cNvSpPr>
            <p:nvPr/>
          </p:nvSpPr>
          <p:spPr>
            <a:xfrm rot="16422518">
              <a:off x="8488205" y="-323864"/>
              <a:ext cx="1306513" cy="5380038"/>
            </a:xfrm>
            <a:prstGeom prst="line">
              <a:avLst/>
            </a:prstGeom>
            <a:ln w="12700">
              <a:solidFill>
                <a:srgbClr val="FF2734">
                  <a:alpha val="85000"/>
                </a:srgbClr>
              </a:solidFill>
              <a:round/>
            </a:ln>
          </p:spPr>
          <p:txBody>
            <a:bodyPr lIns="0" tIns="0" rIns="0" bIns="0"/>
            <a:lstStyle/>
            <a:p>
              <a:pPr defTabSz="457200"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/>
            </a:p>
          </p:txBody>
        </p:sp>
        <p:sp>
          <p:nvSpPr>
            <p:cNvPr id="60" name="Shape 112">
              <a:extLst>
                <a:ext uri="{FF2B5EF4-FFF2-40B4-BE49-F238E27FC236}">
                  <a16:creationId xmlns:a16="http://schemas.microsoft.com/office/drawing/2014/main" id="{453C7A7B-55F2-104E-877E-F1658FD170FA}"/>
                </a:ext>
              </a:extLst>
            </p:cNvPr>
            <p:cNvSpPr>
              <a:spLocks noChangeAspect="1"/>
            </p:cNvSpPr>
            <p:nvPr/>
          </p:nvSpPr>
          <p:spPr>
            <a:xfrm rot="16422518">
              <a:off x="8484315" y="-166667"/>
              <a:ext cx="1350963" cy="5481638"/>
            </a:xfrm>
            <a:prstGeom prst="line">
              <a:avLst/>
            </a:prstGeom>
            <a:ln w="12700">
              <a:solidFill>
                <a:srgbClr val="FF2734">
                  <a:alpha val="85000"/>
                </a:srgbClr>
              </a:solidFill>
              <a:round/>
            </a:ln>
          </p:spPr>
          <p:txBody>
            <a:bodyPr lIns="0" tIns="0" rIns="0" bIns="0"/>
            <a:lstStyle/>
            <a:p>
              <a:pPr defTabSz="457200">
                <a:defRPr sz="1200">
                  <a:solidFill>
                    <a:srgbClr val="000000"/>
                  </a:solidFill>
                  <a:uFillTx/>
                  <a:latin typeface="Helvetica"/>
                  <a:ea typeface="Helvetica"/>
                  <a:cs typeface="Helvetica"/>
                  <a:sym typeface="Helvetica"/>
                </a:defRPr>
              </a:pPr>
              <a:endParaRPr sz="1200"/>
            </a:p>
          </p:txBody>
        </p:sp>
      </p:grpSp>
      <p:pic>
        <p:nvPicPr>
          <p:cNvPr id="44" name="Shape 78">
            <a:extLst>
              <a:ext uri="{FF2B5EF4-FFF2-40B4-BE49-F238E27FC236}">
                <a16:creationId xmlns:a16="http://schemas.microsoft.com/office/drawing/2014/main" id="{38353727-4C9D-5A4A-A6E2-F73EBC9FFDEC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9" y="6256266"/>
            <a:ext cx="1350431" cy="601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047442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Information Literacy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8411" y="2604304"/>
            <a:ext cx="9248172" cy="2767796"/>
          </a:xfrm>
        </p:spPr>
        <p:txBody>
          <a:bodyPr/>
          <a:lstStyle/>
          <a:p>
            <a:r>
              <a:rPr lang="en-US" dirty="0"/>
              <a:t>“</a:t>
            </a:r>
            <a:r>
              <a:rPr lang="mr-IN" dirty="0"/>
              <a:t>…</a:t>
            </a:r>
            <a:r>
              <a:rPr lang="en-US" dirty="0"/>
              <a:t>the ability to know when there is a need for information, to be able to identify, locate, evaluate, and effectively use that information for the issue or problem at hand.”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4601" y="3810000"/>
            <a:ext cx="1797309" cy="2091100"/>
          </a:xfrm>
          <a:prstGeom prst="rect">
            <a:avLst/>
          </a:prstGeom>
        </p:spPr>
      </p:pic>
      <p:pic>
        <p:nvPicPr>
          <p:cNvPr id="6" name="Content Placeholder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601" y="3861118"/>
            <a:ext cx="2081099" cy="1775483"/>
          </a:xfrm>
          <a:prstGeom prst="rect">
            <a:avLst/>
          </a:prstGeom>
        </p:spPr>
      </p:pic>
      <p:pic>
        <p:nvPicPr>
          <p:cNvPr id="7" name="Shape 78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9" y="6256266"/>
            <a:ext cx="1350431" cy="601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69326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70045" y="304456"/>
            <a:ext cx="92935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Candara" panose="020E0502030303020204" pitchFamily="34" charset="0"/>
              </a:rPr>
              <a:t>Wholesale vs. Retail</a:t>
            </a:r>
          </a:p>
        </p:txBody>
      </p:sp>
      <p:pic>
        <p:nvPicPr>
          <p:cNvPr id="8" name="Picture 7">
            <a:hlinkClick r:id="rId3"/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04125" y="6778911"/>
            <a:ext cx="365760" cy="98854"/>
          </a:xfrm>
          <a:prstGeom prst="rect">
            <a:avLst/>
          </a:prstGeom>
          <a:noFill/>
          <a:effectLst>
            <a:glow rad="63500">
              <a:schemeClr val="bg1">
                <a:alpha val="45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40E5C3-C886-0B44-A596-D0A31A92158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133586" y="1285108"/>
            <a:ext cx="4781326" cy="47494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028F84-D52D-D64D-8AA4-7941668471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080919" y="945610"/>
            <a:ext cx="5951204" cy="5264664"/>
          </a:xfrm>
          <a:prstGeom prst="rect">
            <a:avLst/>
          </a:prstGeom>
        </p:spPr>
      </p:pic>
      <p:pic>
        <p:nvPicPr>
          <p:cNvPr id="6" name="Shape 78">
            <a:extLst>
              <a:ext uri="{FF2B5EF4-FFF2-40B4-BE49-F238E27FC236}">
                <a16:creationId xmlns:a16="http://schemas.microsoft.com/office/drawing/2014/main" id="{4729F605-B6B6-E246-B563-302D914E2883}"/>
              </a:ext>
            </a:extLst>
          </p:cNvPr>
          <p:cNvPicPr preferRelativeResize="0"/>
          <p:nvPr/>
        </p:nvPicPr>
        <p:blipFill rotWithShape="1">
          <a:blip r:embed="rId7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9" y="6256266"/>
            <a:ext cx="1350431" cy="601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055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97257">
        <p:fade/>
      </p:transition>
    </mc:Choice>
    <mc:Fallback xmlns="">
      <p:transition spd="med" advTm="29725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C84EF-57C8-8649-8BF4-F006DFA70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2" y="982132"/>
            <a:ext cx="7674978" cy="1303867"/>
          </a:xfrm>
        </p:spPr>
        <p:txBody>
          <a:bodyPr>
            <a:normAutofit fontScale="90000"/>
          </a:bodyPr>
          <a:lstStyle/>
          <a:p>
            <a:r>
              <a:rPr lang="en-US" dirty="0"/>
              <a:t>Practice-Based Research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3F107-4512-9C42-B58D-CE9CDD6F48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1" y="2556932"/>
            <a:ext cx="7674978" cy="3318936"/>
          </a:xfrm>
        </p:spPr>
        <p:txBody>
          <a:bodyPr>
            <a:normAutofit lnSpcReduction="10000"/>
          </a:bodyPr>
          <a:lstStyle/>
          <a:p>
            <a:r>
              <a:rPr lang="en-US" sz="2800" dirty="0"/>
              <a:t>Why join a PBRN?</a:t>
            </a:r>
          </a:p>
          <a:p>
            <a:pPr lvl="1"/>
            <a:r>
              <a:rPr lang="en-US" sz="1800" dirty="0"/>
              <a:t>A PBRN becomes the “clinical laboratory” for chiropractic patient outcomes</a:t>
            </a:r>
          </a:p>
          <a:p>
            <a:pPr lvl="1"/>
            <a:r>
              <a:rPr lang="en-US" sz="1800" dirty="0"/>
              <a:t>Collaborative effort strengthens the statistical power of a study</a:t>
            </a:r>
          </a:p>
          <a:p>
            <a:pPr lvl="1"/>
            <a:r>
              <a:rPr lang="en-US" sz="1800" dirty="0"/>
              <a:t>Provides practitioners an opportunity to directly contribute to the research evidence</a:t>
            </a:r>
          </a:p>
          <a:p>
            <a:pPr lvl="1"/>
            <a:r>
              <a:rPr lang="en-US" sz="1800" dirty="0"/>
              <a:t>Reduces the need for individual study development and paperwork, fees, etc.</a:t>
            </a:r>
          </a:p>
          <a:p>
            <a:pPr lvl="1"/>
            <a:r>
              <a:rPr lang="en-US" sz="1800" dirty="0"/>
              <a:t>Allows us to work together to improve the health of all of our patients</a:t>
            </a:r>
          </a:p>
          <a:p>
            <a:pPr lvl="1"/>
            <a:endParaRPr lang="en-US" sz="1800" dirty="0"/>
          </a:p>
        </p:txBody>
      </p:sp>
      <p:pic>
        <p:nvPicPr>
          <p:cNvPr id="4" name="Shape 78">
            <a:extLst>
              <a:ext uri="{FF2B5EF4-FFF2-40B4-BE49-F238E27FC236}">
                <a16:creationId xmlns:a16="http://schemas.microsoft.com/office/drawing/2014/main" id="{8F96AAFC-95E4-0A43-8F7E-ADA5DFFD80F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9" y="6256266"/>
            <a:ext cx="1350431" cy="601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D1145B-1D0D-EB46-B489-0246E9638D7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7423" y="1151468"/>
            <a:ext cx="19050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9073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C84EF-57C8-8649-8BF4-F006DFA70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Central Data Repositories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3F107-4512-9C42-B58D-CE9CDD6F4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aggregation of stored data in some place such that it can be shared, updated, analyzed and secured by every user</a:t>
            </a:r>
          </a:p>
        </p:txBody>
      </p:sp>
      <p:pic>
        <p:nvPicPr>
          <p:cNvPr id="4" name="Shape 78">
            <a:extLst>
              <a:ext uri="{FF2B5EF4-FFF2-40B4-BE49-F238E27FC236}">
                <a16:creationId xmlns:a16="http://schemas.microsoft.com/office/drawing/2014/main" id="{8F96AAFC-95E4-0A43-8F7E-ADA5DFFD80F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9" y="6256266"/>
            <a:ext cx="1350431" cy="60173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E4EF2D0-597E-1644-80FE-AC59545BA270}"/>
              </a:ext>
            </a:extLst>
          </p:cNvPr>
          <p:cNvGrpSpPr/>
          <p:nvPr/>
        </p:nvGrpSpPr>
        <p:grpSpPr>
          <a:xfrm>
            <a:off x="682061" y="3543300"/>
            <a:ext cx="10847948" cy="2603501"/>
            <a:chOff x="796365" y="3349056"/>
            <a:chExt cx="10599270" cy="245035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83F5FAA-F43D-1C43-9074-D7E85CA856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79688" y="3349056"/>
              <a:ext cx="3683000" cy="2450354"/>
            </a:xfrm>
            <a:prstGeom prst="rect">
              <a:avLst/>
            </a:prstGeom>
          </p:spPr>
        </p:pic>
        <p:sp>
          <p:nvSpPr>
            <p:cNvPr id="6" name="Right Arrow 5">
              <a:extLst>
                <a:ext uri="{FF2B5EF4-FFF2-40B4-BE49-F238E27FC236}">
                  <a16:creationId xmlns:a16="http://schemas.microsoft.com/office/drawing/2014/main" id="{413A3230-8628-734A-8AD5-7EC6CC885A1D}"/>
                </a:ext>
              </a:extLst>
            </p:cNvPr>
            <p:cNvSpPr/>
            <p:nvPr/>
          </p:nvSpPr>
          <p:spPr>
            <a:xfrm>
              <a:off x="2514600" y="4172347"/>
              <a:ext cx="1398494" cy="34210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DEDA61F0-E97D-894F-A844-0E9E099463DE}"/>
                </a:ext>
              </a:extLst>
            </p:cNvPr>
            <p:cNvSpPr/>
            <p:nvPr/>
          </p:nvSpPr>
          <p:spPr>
            <a:xfrm>
              <a:off x="7929282" y="4172347"/>
              <a:ext cx="1398494" cy="34210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842FC8A-C0CB-5F41-894C-EA18145CF8E5}"/>
                </a:ext>
              </a:extLst>
            </p:cNvPr>
            <p:cNvSpPr txBox="1"/>
            <p:nvPr/>
          </p:nvSpPr>
          <p:spPr>
            <a:xfrm>
              <a:off x="796365" y="3927901"/>
              <a:ext cx="1551641" cy="83099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5"/>
                  </a:solidFill>
                </a:rPr>
                <a:t>Anecdotal</a:t>
              </a:r>
            </a:p>
            <a:p>
              <a:pPr algn="ctr"/>
              <a:r>
                <a:rPr lang="en-US" sz="2400" dirty="0">
                  <a:solidFill>
                    <a:schemeClr val="accent5"/>
                  </a:solidFill>
                </a:rPr>
                <a:t>Evidence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375CE5-A577-1C45-8C4C-76B8DF55A203}"/>
                </a:ext>
              </a:extLst>
            </p:cNvPr>
            <p:cNvSpPr txBox="1"/>
            <p:nvPr/>
          </p:nvSpPr>
          <p:spPr>
            <a:xfrm>
              <a:off x="9494370" y="3743234"/>
              <a:ext cx="1901265" cy="120032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5"/>
                  </a:solidFill>
                </a:rPr>
                <a:t>An Evidence</a:t>
              </a:r>
            </a:p>
            <a:p>
              <a:pPr algn="ctr"/>
              <a:r>
                <a:rPr lang="en-US" sz="2400" dirty="0">
                  <a:solidFill>
                    <a:schemeClr val="accent5"/>
                  </a:solidFill>
                </a:rPr>
                <a:t>Base for</a:t>
              </a:r>
            </a:p>
            <a:p>
              <a:pPr algn="ctr"/>
              <a:r>
                <a:rPr lang="en-US" sz="2400" dirty="0">
                  <a:solidFill>
                    <a:schemeClr val="accent5"/>
                  </a:solidFill>
                </a:rPr>
                <a:t>VSC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21201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C84EF-57C8-8649-8BF4-F006DFA70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35678" y="982132"/>
            <a:ext cx="8217726" cy="1303867"/>
          </a:xfrm>
        </p:spPr>
        <p:txBody>
          <a:bodyPr>
            <a:normAutofit fontScale="90000"/>
          </a:bodyPr>
          <a:lstStyle/>
          <a:p>
            <a:r>
              <a:rPr lang="en-US" dirty="0"/>
              <a:t>An Evidence Base for Subluxation-Based Chiropractic</a:t>
            </a:r>
          </a:p>
        </p:txBody>
      </p:sp>
      <p:pic>
        <p:nvPicPr>
          <p:cNvPr id="4" name="Shape 78">
            <a:extLst>
              <a:ext uri="{FF2B5EF4-FFF2-40B4-BE49-F238E27FC236}">
                <a16:creationId xmlns:a16="http://schemas.microsoft.com/office/drawing/2014/main" id="{8F96AAFC-95E4-0A43-8F7E-ADA5DFFD80F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9" y="6256266"/>
            <a:ext cx="1350431" cy="601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F24236-B5CB-6C4D-BA35-55A4944A06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38600" y="2509766"/>
            <a:ext cx="3708400" cy="370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7691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4E75C-A002-EA46-A7EF-0BF65186F9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DE5A33-7679-5841-A5AF-6F7F9D4B2C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iceberg_1">
            <a:extLst>
              <a:ext uri="{FF2B5EF4-FFF2-40B4-BE49-F238E27FC236}">
                <a16:creationId xmlns:a16="http://schemas.microsoft.com/office/drawing/2014/main" id="{A2A13151-16CC-3240-9BA0-262318D19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0B7F85-09C4-9845-B92A-07AFDA22F9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5688" y="38093"/>
            <a:ext cx="7346207" cy="2420112"/>
          </a:xfrm>
          <a:prstGeom prst="rect">
            <a:avLst/>
          </a:prstGeom>
        </p:spPr>
      </p:pic>
      <p:pic>
        <p:nvPicPr>
          <p:cNvPr id="9" name="Shape 78">
            <a:extLst>
              <a:ext uri="{FF2B5EF4-FFF2-40B4-BE49-F238E27FC236}">
                <a16:creationId xmlns:a16="http://schemas.microsoft.com/office/drawing/2014/main" id="{100557AF-1585-E440-884C-8CA3621C1DEC}"/>
              </a:ext>
            </a:extLst>
          </p:cNvPr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9" y="6256266"/>
            <a:ext cx="1350431" cy="601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61537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C84EF-57C8-8649-8BF4-F006DFA70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Thank You!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7E1D96-2E8F-E64D-B050-27AEDF10A9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0601" y="3340099"/>
            <a:ext cx="4394200" cy="2129369"/>
          </a:xfrm>
        </p:spPr>
        <p:txBody>
          <a:bodyPr>
            <a:normAutofit/>
          </a:bodyPr>
          <a:lstStyle/>
          <a:p>
            <a:r>
              <a:rPr lang="en-US" sz="2400" dirty="0"/>
              <a:t>Christie Kwon MS, DC, MPH(c)</a:t>
            </a:r>
          </a:p>
          <a:p>
            <a:r>
              <a:rPr lang="en-US" sz="2400" dirty="0">
                <a:hlinkClick r:id="rId2"/>
              </a:rPr>
              <a:t>vertebralsubluxation.ckwon</a:t>
            </a:r>
          </a:p>
          <a:p>
            <a:r>
              <a:rPr lang="en-US" sz="2400" dirty="0">
                <a:hlinkClick r:id="rId2"/>
              </a:rPr>
              <a:t>@gmail.com</a:t>
            </a:r>
            <a:r>
              <a:rPr lang="en-US" sz="2400" dirty="0"/>
              <a:t> </a:t>
            </a:r>
          </a:p>
        </p:txBody>
      </p:sp>
      <p:pic>
        <p:nvPicPr>
          <p:cNvPr id="4" name="Shape 78">
            <a:extLst>
              <a:ext uri="{FF2B5EF4-FFF2-40B4-BE49-F238E27FC236}">
                <a16:creationId xmlns:a16="http://schemas.microsoft.com/office/drawing/2014/main" id="{8F96AAFC-95E4-0A43-8F7E-ADA5DFFD80F7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9" y="6256266"/>
            <a:ext cx="1350431" cy="601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6213C90B-80E9-9F4F-A562-3E6F3D00659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8500" y="1803997"/>
            <a:ext cx="4813300" cy="3250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6527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C84EF-57C8-8649-8BF4-F006DFA70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evidence are you willing to consider?</a:t>
            </a:r>
          </a:p>
        </p:txBody>
      </p:sp>
      <p:pic>
        <p:nvPicPr>
          <p:cNvPr id="4" name="Shape 78">
            <a:extLst>
              <a:ext uri="{FF2B5EF4-FFF2-40B4-BE49-F238E27FC236}">
                <a16:creationId xmlns:a16="http://schemas.microsoft.com/office/drawing/2014/main" id="{8F96AAFC-95E4-0A43-8F7E-ADA5DFFD80F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9" y="6256266"/>
            <a:ext cx="1350431" cy="601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Shape 177" descr="Data, Information, Know">
            <a:extLst>
              <a:ext uri="{FF2B5EF4-FFF2-40B4-BE49-F238E27FC236}">
                <a16:creationId xmlns:a16="http://schemas.microsoft.com/office/drawing/2014/main" id="{78379192-DF6D-554C-BFE1-2EAA9A3D887C}"/>
              </a:ext>
            </a:extLst>
          </p:cNvPr>
          <p:cNvPicPr preferRelativeResize="0">
            <a:picLocks noGrp="1"/>
          </p:cNvPicPr>
          <p:nvPr>
            <p:ph idx="1"/>
          </p:nvPr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6553" y="2832099"/>
            <a:ext cx="4630615" cy="304376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9300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C84EF-57C8-8649-8BF4-F006DFA70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We HAVE</a:t>
            </a:r>
            <a:br>
              <a:rPr lang="en-US" dirty="0"/>
            </a:br>
            <a:r>
              <a:rPr lang="en-US" dirty="0"/>
              <a:t>Measuring Components of VSC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2226ABE-7AE4-F840-9E99-B3FF19F1C11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1200" dirty="0"/>
              <a:t>X-ray</a:t>
            </a:r>
          </a:p>
          <a:p>
            <a:r>
              <a:rPr lang="en-US" sz="1200" dirty="0" err="1"/>
              <a:t>Videofluoroscopy</a:t>
            </a:r>
            <a:endParaRPr lang="en-US" sz="1200" dirty="0"/>
          </a:p>
          <a:p>
            <a:r>
              <a:rPr lang="en-US" sz="1200" dirty="0"/>
              <a:t>CT</a:t>
            </a:r>
          </a:p>
          <a:p>
            <a:r>
              <a:rPr lang="en-US" sz="1200" dirty="0"/>
              <a:t>MRI</a:t>
            </a:r>
          </a:p>
          <a:p>
            <a:endParaRPr lang="en-US" sz="600" dirty="0"/>
          </a:p>
          <a:p>
            <a:r>
              <a:rPr lang="en-US" sz="1200" dirty="0"/>
              <a:t>Computerized Muscle Testing</a:t>
            </a:r>
          </a:p>
          <a:p>
            <a:r>
              <a:rPr lang="en-US" sz="1200" dirty="0"/>
              <a:t>Surface Electromyography</a:t>
            </a:r>
          </a:p>
          <a:p>
            <a:r>
              <a:rPr lang="en-US" sz="1200" dirty="0"/>
              <a:t>Needle Electromyography</a:t>
            </a:r>
          </a:p>
          <a:p>
            <a:endParaRPr lang="en-US" sz="600" dirty="0"/>
          </a:p>
          <a:p>
            <a:r>
              <a:rPr lang="en-US" sz="1200" dirty="0"/>
              <a:t>Somatosensory Evoked Potentials</a:t>
            </a:r>
          </a:p>
          <a:p>
            <a:r>
              <a:rPr lang="en-US" sz="1200" dirty="0"/>
              <a:t>Dermatomal Evoked Potentials</a:t>
            </a:r>
          </a:p>
          <a:p>
            <a:r>
              <a:rPr lang="en-US" sz="1200" dirty="0"/>
              <a:t>Current Perception Threshold</a:t>
            </a:r>
          </a:p>
          <a:p>
            <a:r>
              <a:rPr lang="en-US" sz="1200" dirty="0"/>
              <a:t>Nerve Conduction Velocity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159D15-374A-DE40-BB68-4D4FA8855D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3754" y="2560320"/>
            <a:ext cx="2960198" cy="3310128"/>
          </a:xfrm>
        </p:spPr>
        <p:txBody>
          <a:bodyPr>
            <a:noAutofit/>
          </a:bodyPr>
          <a:lstStyle/>
          <a:p>
            <a:r>
              <a:rPr lang="en-US" sz="1200" dirty="0"/>
              <a:t>Visual &amp; Auditory Evoked Potential</a:t>
            </a:r>
          </a:p>
          <a:p>
            <a:endParaRPr lang="en-US" sz="1200" dirty="0"/>
          </a:p>
          <a:p>
            <a:r>
              <a:rPr lang="en-US" sz="1200" dirty="0"/>
              <a:t>Thermography</a:t>
            </a:r>
          </a:p>
          <a:p>
            <a:r>
              <a:rPr lang="en-US" sz="1200" dirty="0"/>
              <a:t>Heart Rate Variability</a:t>
            </a:r>
          </a:p>
          <a:p>
            <a:endParaRPr lang="en-US" sz="1200" dirty="0"/>
          </a:p>
          <a:p>
            <a:r>
              <a:rPr lang="en-US" sz="1200" dirty="0"/>
              <a:t>fMRI</a:t>
            </a:r>
          </a:p>
          <a:p>
            <a:r>
              <a:rPr lang="en-US" sz="1200" dirty="0"/>
              <a:t>SPECT</a:t>
            </a:r>
          </a:p>
          <a:p>
            <a:r>
              <a:rPr lang="en-US" sz="1200" dirty="0"/>
              <a:t>PET</a:t>
            </a:r>
          </a:p>
          <a:p>
            <a:endParaRPr lang="en-US" sz="1200" dirty="0"/>
          </a:p>
          <a:p>
            <a:r>
              <a:rPr lang="en-US" sz="1200" dirty="0"/>
              <a:t>Laboratory (Blood) Work</a:t>
            </a:r>
          </a:p>
          <a:p>
            <a:endParaRPr lang="en-US" sz="1200" dirty="0"/>
          </a:p>
          <a:p>
            <a:r>
              <a:rPr lang="en-US" sz="1200" dirty="0"/>
              <a:t>Quality of Life Surveys</a:t>
            </a:r>
          </a:p>
          <a:p>
            <a:endParaRPr lang="en-US" sz="1200" dirty="0"/>
          </a:p>
          <a:p>
            <a:endParaRPr lang="en-US" sz="1200" dirty="0"/>
          </a:p>
        </p:txBody>
      </p:sp>
      <p:pic>
        <p:nvPicPr>
          <p:cNvPr id="4" name="Shape 78">
            <a:extLst>
              <a:ext uri="{FF2B5EF4-FFF2-40B4-BE49-F238E27FC236}">
                <a16:creationId xmlns:a16="http://schemas.microsoft.com/office/drawing/2014/main" id="{8F96AAFC-95E4-0A43-8F7E-ADA5DFFD80F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9" y="6256266"/>
            <a:ext cx="1350431" cy="601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C652F3D0-405B-4243-B18D-7818F21F2F5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7109" y="2463728"/>
            <a:ext cx="3476699" cy="377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13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C84EF-57C8-8649-8BF4-F006DFA70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OATS - Imaging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3F107-4512-9C42-B58D-CE9CDD6F4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number of chiropractic techniques rely on x-rays in order to determine the misalignment (biomechanical) component of the vertebral subluxation </a:t>
            </a:r>
          </a:p>
          <a:p>
            <a:r>
              <a:rPr lang="en-US" dirty="0"/>
              <a:t>Imaging (especially plain film) is the only objective, valid and reliable method to make that determination</a:t>
            </a:r>
          </a:p>
          <a:p>
            <a:r>
              <a:rPr lang="en-US" dirty="0"/>
              <a:t>May also be necessary to determine whether or not the misalignment has been reduced or corrected. </a:t>
            </a:r>
          </a:p>
          <a:p>
            <a:r>
              <a:rPr lang="en-US" dirty="0"/>
              <a:t>Other red flags may only be visualized by imaging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Shape 78">
            <a:extLst>
              <a:ext uri="{FF2B5EF4-FFF2-40B4-BE49-F238E27FC236}">
                <a16:creationId xmlns:a16="http://schemas.microsoft.com/office/drawing/2014/main" id="{8F96AAFC-95E4-0A43-8F7E-ADA5DFFD80F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9" y="6256266"/>
            <a:ext cx="1350431" cy="6017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1634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23C88EC-B7F0-264B-B963-CE5B5C944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A3240B-4BAA-6143-94C0-132FD376742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Plain film x-ray imaging has served as an objective means of analysis of the biomechanical/misalignment aspect of VSC for decades</a:t>
            </a:r>
          </a:p>
          <a:p>
            <a:endParaRPr lang="en-US" dirty="0"/>
          </a:p>
        </p:txBody>
      </p:sp>
      <p:pic>
        <p:nvPicPr>
          <p:cNvPr id="4" name="Shape 78">
            <a:extLst>
              <a:ext uri="{FF2B5EF4-FFF2-40B4-BE49-F238E27FC236}">
                <a16:creationId xmlns:a16="http://schemas.microsoft.com/office/drawing/2014/main" id="{8F96AAFC-95E4-0A43-8F7E-ADA5DFFD80F7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841569" y="6256266"/>
            <a:ext cx="1350431" cy="60173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6AE0308-4359-DA44-A0FE-79C8B92D71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1725" y="3189431"/>
            <a:ext cx="4718050" cy="20523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844685B-F9B6-9C43-94FD-26AFA981AEC0}"/>
              </a:ext>
            </a:extLst>
          </p:cNvPr>
          <p:cNvSpPr txBox="1"/>
          <p:nvPr/>
        </p:nvSpPr>
        <p:spPr>
          <a:xfrm>
            <a:off x="2017847" y="4318938"/>
            <a:ext cx="3530362" cy="150810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Wilhelm Roentgen discovered the X-ray beam in 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1895</a:t>
            </a:r>
            <a:r>
              <a:rPr lang="en-US" sz="2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!</a:t>
            </a:r>
            <a:endParaRPr lang="en-US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7481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{C46FA982-B7AA-DA41-AF82-BB778E8513C4}tf10001064</Template>
  <TotalTime>7874</TotalTime>
  <Words>2077</Words>
  <Application>Microsoft Macintosh PowerPoint</Application>
  <PresentationFormat>Widescreen</PresentationFormat>
  <Paragraphs>279</Paragraphs>
  <Slides>51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60" baseType="lpstr">
      <vt:lpstr>Arial</vt:lpstr>
      <vt:lpstr>Calibri</vt:lpstr>
      <vt:lpstr>Candara</vt:lpstr>
      <vt:lpstr>Garamond</vt:lpstr>
      <vt:lpstr>Helvetica</vt:lpstr>
      <vt:lpstr>Lato</vt:lpstr>
      <vt:lpstr>Wingdings</vt:lpstr>
      <vt:lpstr>Organic</vt:lpstr>
      <vt:lpstr>Chart</vt:lpstr>
      <vt:lpstr>Subluxation-Centered Outcomes and Advanced Imaging – a Research Agenda</vt:lpstr>
      <vt:lpstr>Course Outline</vt:lpstr>
      <vt:lpstr>Hour 1</vt:lpstr>
      <vt:lpstr>Evidence-based OR Subluxation-based?</vt:lpstr>
      <vt:lpstr>An Evidence Base for Subluxation-Based Chiropractic</vt:lpstr>
      <vt:lpstr>What evidence are you willing to consider?</vt:lpstr>
      <vt:lpstr>What We HAVE Measuring Components of VSC</vt:lpstr>
      <vt:lpstr>OATS - Imaging</vt:lpstr>
      <vt:lpstr>Imaging</vt:lpstr>
      <vt:lpstr>OATS - Instrumentation</vt:lpstr>
      <vt:lpstr>OATS – Instrumentation (HRV)</vt:lpstr>
      <vt:lpstr>OATS – Subjective QoL</vt:lpstr>
      <vt:lpstr>PowerPoint Presentation</vt:lpstr>
      <vt:lpstr>PowerPoint Presentation</vt:lpstr>
      <vt:lpstr>PowerPoint Presentation</vt:lpstr>
      <vt:lpstr>The Basics of Functional MRI – MR Physics</vt:lpstr>
      <vt:lpstr>PowerPoint Presentation</vt:lpstr>
      <vt:lpstr>PowerPoint Presentation</vt:lpstr>
      <vt:lpstr>PowerPoint Presentation</vt:lpstr>
      <vt:lpstr>PowerPoint Presentation</vt:lpstr>
      <vt:lpstr>What can fMRI demonstrate?</vt:lpstr>
      <vt:lpstr>What can fMRI demonstrate?</vt:lpstr>
      <vt:lpstr>What are the research questions?</vt:lpstr>
      <vt:lpstr>PowerPoint Presentation</vt:lpstr>
      <vt:lpstr>Hour 2</vt:lpstr>
      <vt:lpstr>A Subluxation-centered Public Health Campaign</vt:lpstr>
      <vt:lpstr>Population-Based Prevention</vt:lpstr>
      <vt:lpstr>The General Questions What Do We Think?  What Do We Know?</vt:lpstr>
      <vt:lpstr>The General Questions What Do We Think?  What Do We Know?</vt:lpstr>
      <vt:lpstr>The Vertebral Subluxation Complex</vt:lpstr>
      <vt:lpstr>PowerPoint Presentation</vt:lpstr>
      <vt:lpstr>PowerPoint Presentation</vt:lpstr>
      <vt:lpstr>PowerPoint Presentation</vt:lpstr>
      <vt:lpstr>PowerPoint Presentation</vt:lpstr>
      <vt:lpstr>Where are we today?</vt:lpstr>
      <vt:lpstr>Where are we today?</vt:lpstr>
      <vt:lpstr>PowerPoint Presentation</vt:lpstr>
      <vt:lpstr>Prevention</vt:lpstr>
      <vt:lpstr>PowerPoint Presentation</vt:lpstr>
      <vt:lpstr> </vt:lpstr>
      <vt:lpstr>PowerPoint Presentation</vt:lpstr>
      <vt:lpstr>What is the real challenge?</vt:lpstr>
      <vt:lpstr>PowerPoint Presentation</vt:lpstr>
      <vt:lpstr>The Research Agenda</vt:lpstr>
      <vt:lpstr>Brain Coverage</vt:lpstr>
      <vt:lpstr>Information Literacy</vt:lpstr>
      <vt:lpstr>PowerPoint Presentation</vt:lpstr>
      <vt:lpstr>Practice-Based Research Networks</vt:lpstr>
      <vt:lpstr>Central Data Repositories</vt:lpstr>
      <vt:lpstr>PowerPoint Presentation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Christie Kwon</dc:creator>
  <cp:lastModifiedBy>Dr. Christie Kwon</cp:lastModifiedBy>
  <cp:revision>122</cp:revision>
  <dcterms:created xsi:type="dcterms:W3CDTF">2019-09-09T18:36:36Z</dcterms:created>
  <dcterms:modified xsi:type="dcterms:W3CDTF">2019-11-03T13:44:27Z</dcterms:modified>
</cp:coreProperties>
</file>